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6"/>
  </p:notesMasterIdLst>
  <p:handoutMasterIdLst>
    <p:handoutMasterId r:id="rId27"/>
  </p:handoutMasterIdLst>
  <p:sldIdLst>
    <p:sldId id="547" r:id="rId2"/>
    <p:sldId id="550" r:id="rId3"/>
    <p:sldId id="994" r:id="rId4"/>
    <p:sldId id="970" r:id="rId5"/>
    <p:sldId id="968" r:id="rId6"/>
    <p:sldId id="995" r:id="rId7"/>
    <p:sldId id="971" r:id="rId8"/>
    <p:sldId id="993" r:id="rId9"/>
    <p:sldId id="996" r:id="rId10"/>
    <p:sldId id="972" r:id="rId11"/>
    <p:sldId id="973" r:id="rId12"/>
    <p:sldId id="997" r:id="rId13"/>
    <p:sldId id="999" r:id="rId14"/>
    <p:sldId id="998" r:id="rId15"/>
    <p:sldId id="1000" r:id="rId16"/>
    <p:sldId id="990" r:id="rId17"/>
    <p:sldId id="1002" r:id="rId18"/>
    <p:sldId id="1003" r:id="rId19"/>
    <p:sldId id="1004" r:id="rId20"/>
    <p:sldId id="1005" r:id="rId21"/>
    <p:sldId id="562" r:id="rId22"/>
    <p:sldId id="554" r:id="rId23"/>
    <p:sldId id="552" r:id="rId24"/>
    <p:sldId id="553" r:id="rId25"/>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6615"/>
    <a:srgbClr val="FF7F7F"/>
    <a:srgbClr val="FF4747"/>
    <a:srgbClr val="CC3300"/>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437" autoAdjust="0"/>
    <p:restoredTop sz="94660"/>
  </p:normalViewPr>
  <p:slideViewPr>
    <p:cSldViewPr>
      <p:cViewPr varScale="1">
        <p:scale>
          <a:sx n="70" d="100"/>
          <a:sy n="70" d="100"/>
        </p:scale>
        <p:origin x="48" y="3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90" d="100"/>
          <a:sy n="90" d="100"/>
        </p:scale>
        <p:origin x="2034" y="9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2020-11-22</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11/22/2020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a:solidFill>
                  <a:srgbClr val="FFFFFF"/>
                </a:solidFill>
                <a:latin typeface="Georgia" panose="02040502050405020303" pitchFamily="18" charset="0"/>
                <a:ea typeface="ＭＳ Ｐゴシック" charset="-128"/>
                <a:cs typeface="Arial" pitchFamily="34" charset="0"/>
              </a:rPr>
              <a:t>P.Eng</a:t>
            </a:r>
            <a:r>
              <a:rPr lang="en-US" sz="1100" b="0" kern="0" dirty="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Werner </a:t>
            </a:r>
            <a:r>
              <a:rPr lang="en-US" sz="1100" b="0" kern="0" dirty="0" err="1">
                <a:solidFill>
                  <a:srgbClr val="FFFFFF"/>
                </a:solidFill>
                <a:latin typeface="Georgia" panose="02040502050405020303" pitchFamily="18" charset="0"/>
                <a:ea typeface="ＭＳ Ｐゴシック" charset="-128"/>
                <a:cs typeface="Arial" pitchFamily="34" charset="0"/>
              </a:rPr>
              <a:t>Dietl</a:t>
            </a:r>
            <a:r>
              <a:rPr lang="en-US" sz="1100" b="0" kern="0" dirty="0">
                <a:solidFill>
                  <a:srgbClr val="FFFFFF"/>
                </a:solidFill>
                <a:latin typeface="Georgia" panose="02040502050405020303" pitchFamily="18" charset="0"/>
                <a:ea typeface="ＭＳ Ｐゴシック" charset="-128"/>
                <a:cs typeface="Arial" pitchFamily="34" charset="0"/>
              </a:rPr>
              <a:t>, Ph.D.</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2018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Exception classes and polymorphism</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1720" y="3111103"/>
            <a:ext cx="6912768" cy="1470025"/>
          </a:xfrm>
        </p:spPr>
        <p:txBody>
          <a:bodyPr>
            <a:noAutofit/>
          </a:bodyPr>
          <a:lstStyle/>
          <a:p>
            <a:r>
              <a:rPr lang="en-CA" dirty="0"/>
              <a:t>Exception classes</a:t>
            </a:r>
            <a:br>
              <a:rPr lang="en-CA" dirty="0"/>
            </a:br>
            <a:r>
              <a:rPr lang="en-CA" dirty="0"/>
              <a:t>and polymorphism</a:t>
            </a:r>
            <a:endParaRPr lang="en-CA" dirty="0">
              <a:latin typeface="Consolas" panose="020B0609020204030204" pitchFamily="49" charset="0"/>
              <a:cs typeface="Consolas" panose="020B0609020204030204" pitchFamily="49" charset="0"/>
            </a:endParaRPr>
          </a:p>
        </p:txBody>
      </p:sp>
      <p:pic>
        <p:nvPicPr>
          <p:cNvPr id="3" name="Audio 2">
            <a:hlinkClick r:id="" action="ppaction://media"/>
            <a:extLst>
              <a:ext uri="{FF2B5EF4-FFF2-40B4-BE49-F238E27FC236}">
                <a16:creationId xmlns:a16="http://schemas.microsoft.com/office/drawing/2014/main" id="{C4CA7DCD-9F51-4542-A65A-F1D8A5B17B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20400"/>
    </mc:Choice>
    <mc:Fallback>
      <p:transition spd="slow" advTm="20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7FF30-113D-4CA3-BD34-77EB6F7E4DB6}"/>
              </a:ext>
            </a:extLst>
          </p:cNvPr>
          <p:cNvSpPr>
            <a:spLocks noGrp="1"/>
          </p:cNvSpPr>
          <p:nvPr>
            <p:ph type="title"/>
          </p:nvPr>
        </p:nvSpPr>
        <p:spPr/>
        <p:txBody>
          <a:bodyPr/>
          <a:lstStyle/>
          <a:p>
            <a:r>
              <a:rPr lang="en-US" dirty="0"/>
              <a:t>Using our derived class</a:t>
            </a:r>
          </a:p>
        </p:txBody>
      </p:sp>
      <p:sp>
        <p:nvSpPr>
          <p:cNvPr id="3" name="Content Placeholder 2">
            <a:extLst>
              <a:ext uri="{FF2B5EF4-FFF2-40B4-BE49-F238E27FC236}">
                <a16:creationId xmlns:a16="http://schemas.microsoft.com/office/drawing/2014/main" id="{D7611452-D73A-4A6B-B322-0F934B754B4F}"/>
              </a:ext>
            </a:extLst>
          </p:cNvPr>
          <p:cNvSpPr>
            <a:spLocks noGrp="1"/>
          </p:cNvSpPr>
          <p:nvPr>
            <p:ph idx="1"/>
          </p:nvPr>
        </p:nvSpPr>
        <p:spPr>
          <a:xfrm>
            <a:off x="457200" y="1600200"/>
            <a:ext cx="8686800" cy="4525963"/>
          </a:xfrm>
        </p:spPr>
        <p:txBody>
          <a:bodyPr/>
          <a:lstStyle/>
          <a:p>
            <a:r>
              <a:rPr lang="en-US" dirty="0"/>
              <a:t>Let’s look at an implementation:</a:t>
            </a: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int binomial( int n, int k ) {</a:t>
            </a:r>
          </a:p>
          <a:p>
            <a:pPr marL="857250" lvl="2" indent="0">
              <a:buNone/>
            </a:pPr>
            <a:r>
              <a:rPr lang="en-US" sz="1600" dirty="0">
                <a:latin typeface="Consolas" panose="020B0609020204030204" pitchFamily="49" charset="0"/>
              </a:rPr>
              <a:t>    if ( n &lt; 0 ) {</a:t>
            </a:r>
          </a:p>
          <a:p>
            <a:pPr marL="857250" lvl="2" indent="0">
              <a:buNone/>
            </a:pPr>
            <a:r>
              <a:rPr lang="en-US" sz="1600" dirty="0">
                <a:latin typeface="Consolas" panose="020B0609020204030204" pitchFamily="49" charset="0"/>
              </a:rPr>
              <a:t>        throw </a:t>
            </a:r>
            <a:r>
              <a:rPr lang="en-US" sz="1600" dirty="0" err="1">
                <a:latin typeface="Consolas" panose="020B0609020204030204" pitchFamily="49" charset="0"/>
              </a:rPr>
              <a:t>int_domain_error</a:t>
            </a:r>
            <a:r>
              <a:rPr lang="en-US" sz="1600" dirty="0">
                <a:latin typeface="Consolas" panose="020B0609020204030204" pitchFamily="49" charset="0"/>
              </a:rPr>
              <a:t>{</a:t>
            </a:r>
          </a:p>
          <a:p>
            <a:pPr marL="857250" lvl="2" indent="0">
              <a:buNone/>
            </a:pPr>
            <a:r>
              <a:rPr lang="en-US" sz="1600" dirty="0">
                <a:latin typeface="Consolas" panose="020B0609020204030204" pitchFamily="49" charset="0"/>
              </a:rPr>
              <a:t>            "The first argument 'n' must be zero or positive", n };</a:t>
            </a:r>
          </a:p>
          <a:p>
            <a:pPr marL="857250" lvl="2" indent="0">
              <a:buNone/>
            </a:pPr>
            <a:r>
              <a:rPr lang="en-US" sz="1600" dirty="0">
                <a:latin typeface="Consolas" panose="020B0609020204030204" pitchFamily="49" charset="0"/>
              </a:rPr>
              <a:t>    } else if ( (k &lt; 0) || (k &gt; n) ) {</a:t>
            </a:r>
          </a:p>
          <a:p>
            <a:pPr marL="857250" lvl="2" indent="0">
              <a:buNone/>
            </a:pPr>
            <a:r>
              <a:rPr lang="en-US" sz="1600" dirty="0">
                <a:latin typeface="Consolas" panose="020B0609020204030204" pitchFamily="49" charset="0"/>
              </a:rPr>
              <a:t>        throw </a:t>
            </a:r>
            <a:r>
              <a:rPr lang="en-US" sz="1600" dirty="0" err="1">
                <a:latin typeface="Consolas" panose="020B0609020204030204" pitchFamily="49" charset="0"/>
              </a:rPr>
              <a:t>int_domain_error</a:t>
            </a:r>
            <a:r>
              <a:rPr lang="en-US" sz="1600" dirty="0">
                <a:latin typeface="Consolas" panose="020B0609020204030204" pitchFamily="49" charset="0"/>
              </a:rPr>
              <a:t>{</a:t>
            </a:r>
          </a:p>
          <a:p>
            <a:pPr marL="857250" lvl="2" indent="0">
              <a:buNone/>
            </a:pPr>
            <a:r>
              <a:rPr lang="en-US" sz="1600" dirty="0">
                <a:latin typeface="Consolas" panose="020B0609020204030204" pitchFamily="49" charset="0"/>
              </a:rPr>
              <a:t>            "The second argument 'k' must be between 0 and 'n' (= "</a:t>
            </a:r>
          </a:p>
          <a:p>
            <a:pPr marL="857250" lvl="2" indent="0">
              <a:buNone/>
            </a:pPr>
            <a:r>
              <a:rPr lang="en-US" sz="1600" dirty="0">
                <a:latin typeface="Consolas" panose="020B0609020204030204" pitchFamily="49" charset="0"/>
              </a:rPr>
              <a:t>              + std::</a:t>
            </a:r>
            <a:r>
              <a:rPr lang="en-US" sz="1600" dirty="0" err="1">
                <a:latin typeface="Consolas" panose="020B0609020204030204" pitchFamily="49" charset="0"/>
              </a:rPr>
              <a:t>to_string</a:t>
            </a:r>
            <a:r>
              <a:rPr lang="en-US" sz="1600" dirty="0">
                <a:latin typeface="Consolas" panose="020B0609020204030204" pitchFamily="49" charset="0"/>
              </a:rPr>
              <a:t>( n ) + ")", k };</a:t>
            </a:r>
          </a:p>
          <a:p>
            <a:pPr marL="857250" lvl="2" indent="0">
              <a:buNone/>
            </a:pPr>
            <a:r>
              <a:rPr lang="en-US" sz="1600" dirty="0">
                <a:latin typeface="Consolas" panose="020B0609020204030204" pitchFamily="49" charset="0"/>
              </a:rPr>
              <a:t>    } else {</a:t>
            </a:r>
          </a:p>
          <a:p>
            <a:pPr marL="857250" lvl="2" indent="0">
              <a:buNone/>
            </a:pPr>
            <a:r>
              <a:rPr lang="en-US" sz="1600" dirty="0">
                <a:latin typeface="Consolas" panose="020B0609020204030204" pitchFamily="49" charset="0"/>
              </a:rPr>
              <a:t>        if ( (k == 0) || (k == n) ) {</a:t>
            </a:r>
          </a:p>
          <a:p>
            <a:pPr marL="857250" lvl="2" indent="0">
              <a:buNone/>
            </a:pPr>
            <a:r>
              <a:rPr lang="en-US" sz="1600" dirty="0">
                <a:latin typeface="Consolas" panose="020B0609020204030204" pitchFamily="49" charset="0"/>
              </a:rPr>
              <a:t>            return 1;</a:t>
            </a:r>
          </a:p>
          <a:p>
            <a:pPr marL="857250" lvl="2" indent="0">
              <a:buNone/>
            </a:pPr>
            <a:r>
              <a:rPr lang="en-US" sz="1600" dirty="0">
                <a:latin typeface="Consolas" panose="020B0609020204030204" pitchFamily="49" charset="0"/>
              </a:rPr>
              <a:t>        } else {</a:t>
            </a:r>
          </a:p>
          <a:p>
            <a:pPr marL="857250" lvl="2" indent="0">
              <a:buNone/>
            </a:pPr>
            <a:r>
              <a:rPr lang="en-US" sz="1600" dirty="0">
                <a:latin typeface="Consolas" panose="020B0609020204030204" pitchFamily="49" charset="0"/>
              </a:rPr>
              <a:t>            return binomial( n, k - 1 ) + binomial( n - 1, k - 1 );</a:t>
            </a:r>
          </a:p>
          <a:p>
            <a:pPr marL="857250" lvl="2" indent="0">
              <a:buNone/>
            </a:pPr>
            <a:r>
              <a:rPr lang="en-US" sz="1600" dirty="0">
                <a:latin typeface="Consolas" panose="020B0609020204030204" pitchFamily="49" charset="0"/>
              </a:rPr>
              <a:t>        }</a:t>
            </a:r>
          </a:p>
          <a:p>
            <a:pPr marL="857250" lvl="2" indent="0">
              <a:buNone/>
            </a:pPr>
            <a:r>
              <a:rPr lang="en-US" sz="1600" dirty="0">
                <a:latin typeface="Consolas" panose="020B0609020204030204" pitchFamily="49" charset="0"/>
              </a:rPr>
              <a:t>    }</a:t>
            </a:r>
          </a:p>
          <a:p>
            <a:pPr marL="857250" lvl="2" indent="0">
              <a:buNone/>
            </a:pPr>
            <a:r>
              <a:rPr lang="en-US" sz="1600" dirty="0">
                <a:latin typeface="Consolas" panose="020B0609020204030204" pitchFamily="49" charset="0"/>
              </a:rPr>
              <a:t>}</a:t>
            </a:r>
            <a:endParaRPr lang="en-US" sz="1600" dirty="0"/>
          </a:p>
        </p:txBody>
      </p:sp>
      <p:sp>
        <p:nvSpPr>
          <p:cNvPr id="18" name="Rectangle: Rounded Corners 17">
            <a:extLst>
              <a:ext uri="{FF2B5EF4-FFF2-40B4-BE49-F238E27FC236}">
                <a16:creationId xmlns:a16="http://schemas.microsoft.com/office/drawing/2014/main" id="{3EB66C57-7948-4E84-9AF5-78CA81785E27}"/>
              </a:ext>
            </a:extLst>
          </p:cNvPr>
          <p:cNvSpPr/>
          <p:nvPr/>
        </p:nvSpPr>
        <p:spPr>
          <a:xfrm>
            <a:off x="1763688" y="2276872"/>
            <a:ext cx="7164412" cy="8640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26CB99D0-05F9-4838-B9DC-052D32986D03}"/>
              </a:ext>
            </a:extLst>
          </p:cNvPr>
          <p:cNvSpPr/>
          <p:nvPr/>
        </p:nvSpPr>
        <p:spPr>
          <a:xfrm>
            <a:off x="1763688" y="3140968"/>
            <a:ext cx="7164412" cy="116820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B3CA0A84-B784-45FC-8E57-334FEE3C391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83921659"/>
      </p:ext>
    </p:extLst>
  </p:cSld>
  <p:clrMapOvr>
    <a:masterClrMapping/>
  </p:clrMapOvr>
  <mc:AlternateContent xmlns:mc="http://schemas.openxmlformats.org/markup-compatibility/2006">
    <mc:Choice xmlns:p14="http://schemas.microsoft.com/office/powerpoint/2010/main" Requires="p14">
      <p:transition spd="slow" p14:dur="2000" advTm="67223"/>
    </mc:Choice>
    <mc:Fallback>
      <p:transition spd="slow" advTm="67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4"/>
                </p:tgtEl>
              </p:cMediaNode>
            </p:audio>
          </p:childTnLst>
        </p:cTn>
      </p:par>
    </p:tnLst>
    <p:bldLst>
      <p:bldP spid="18" grpId="0" animBg="1"/>
      <p:bldP spid="18" grpId="1"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7FF30-113D-4CA3-BD34-77EB6F7E4DB6}"/>
              </a:ext>
            </a:extLst>
          </p:cNvPr>
          <p:cNvSpPr>
            <a:spLocks noGrp="1"/>
          </p:cNvSpPr>
          <p:nvPr>
            <p:ph type="title"/>
          </p:nvPr>
        </p:nvSpPr>
        <p:spPr/>
        <p:txBody>
          <a:bodyPr/>
          <a:lstStyle/>
          <a:p>
            <a:r>
              <a:rPr lang="en-US" dirty="0"/>
              <a:t>Catching an </a:t>
            </a:r>
            <a:r>
              <a:rPr lang="en-US" dirty="0" err="1">
                <a:latin typeface="Consolas" panose="020B0609020204030204" pitchFamily="49" charset="0"/>
              </a:rPr>
              <a:t>int_domain_error</a:t>
            </a:r>
            <a:endParaRPr lang="en-US" dirty="0">
              <a:latin typeface="Consolas" panose="020B0609020204030204" pitchFamily="49" charset="0"/>
            </a:endParaRPr>
          </a:p>
        </p:txBody>
      </p:sp>
      <p:sp>
        <p:nvSpPr>
          <p:cNvPr id="3" name="Content Placeholder 2">
            <a:extLst>
              <a:ext uri="{FF2B5EF4-FFF2-40B4-BE49-F238E27FC236}">
                <a16:creationId xmlns:a16="http://schemas.microsoft.com/office/drawing/2014/main" id="{D7611452-D73A-4A6B-B322-0F934B754B4F}"/>
              </a:ext>
            </a:extLst>
          </p:cNvPr>
          <p:cNvSpPr>
            <a:spLocks noGrp="1"/>
          </p:cNvSpPr>
          <p:nvPr>
            <p:ph idx="1"/>
          </p:nvPr>
        </p:nvSpPr>
        <p:spPr>
          <a:xfrm>
            <a:off x="457200" y="1600200"/>
            <a:ext cx="8686800" cy="4525963"/>
          </a:xfrm>
        </p:spPr>
        <p:txBody>
          <a:bodyPr/>
          <a:lstStyle/>
          <a:p>
            <a:r>
              <a:rPr lang="en-US" dirty="0"/>
              <a:t>Suppose we run this program:</a:t>
            </a: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int main() {</a:t>
            </a:r>
          </a:p>
          <a:p>
            <a:pPr marL="857250" lvl="2" indent="0">
              <a:buNone/>
            </a:pPr>
            <a:r>
              <a:rPr lang="en-US" sz="1600" dirty="0">
                <a:latin typeface="Consolas" panose="020B0609020204030204" pitchFamily="49" charset="0"/>
              </a:rPr>
              <a:t>    try {</a:t>
            </a:r>
          </a:p>
          <a:p>
            <a:pPr marL="857250" lvl="2" indent="0">
              <a:buNone/>
            </a:pPr>
            <a:r>
              <a:rPr lang="en-US" sz="1600" dirty="0">
                <a:latin typeface="Consolas" panose="020B0609020204030204" pitchFamily="49" charset="0"/>
              </a:rPr>
              <a:t>        binomial( -5, 2 );</a:t>
            </a:r>
          </a:p>
          <a:p>
            <a:pPr marL="857250" lvl="2" indent="0">
              <a:buNone/>
            </a:pPr>
            <a:r>
              <a:rPr lang="en-US" sz="1600" dirty="0">
                <a:latin typeface="Consolas" panose="020B0609020204030204" pitchFamily="49" charset="0"/>
              </a:rPr>
              <a:t>    } catch ( </a:t>
            </a:r>
            <a:r>
              <a:rPr lang="en-US" sz="1600" dirty="0" err="1">
                <a:latin typeface="Consolas" panose="020B0609020204030204" pitchFamily="49" charset="0"/>
              </a:rPr>
              <a:t>int_domain_error</a:t>
            </a:r>
            <a:r>
              <a:rPr lang="en-US" sz="1600" dirty="0">
                <a:latin typeface="Consolas" panose="020B0609020204030204" pitchFamily="49" charset="0"/>
              </a:rPr>
              <a:t> &amp;e ) {</a:t>
            </a:r>
          </a:p>
          <a:p>
            <a:pPr marL="857250" lvl="2"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 &lt;&lt; </a:t>
            </a:r>
            <a:r>
              <a:rPr lang="en-US" sz="1600" dirty="0" err="1">
                <a:latin typeface="Consolas" panose="020B0609020204030204" pitchFamily="49" charset="0"/>
              </a:rPr>
              <a:t>e.what</a:t>
            </a:r>
            <a:r>
              <a:rPr lang="en-US" sz="1600" dirty="0">
                <a:latin typeface="Consolas" panose="020B0609020204030204" pitchFamily="49" charset="0"/>
              </a:rPr>
              <a:t>() &lt;&lt; "\"" &lt;&lt; std::</a:t>
            </a:r>
            <a:r>
              <a:rPr lang="en-US" sz="1600" dirty="0" err="1">
                <a:latin typeface="Consolas" panose="020B0609020204030204" pitchFamily="49" charset="0"/>
              </a:rPr>
              <a:t>endl</a:t>
            </a:r>
            <a:r>
              <a:rPr lang="en-US" sz="1600" dirty="0">
                <a:latin typeface="Consolas" panose="020B0609020204030204" pitchFamily="49" charset="0"/>
              </a:rPr>
              <a:t>;</a:t>
            </a:r>
          </a:p>
          <a:p>
            <a:pPr marL="857250" lvl="2" indent="0">
              <a:buNone/>
            </a:pPr>
            <a:r>
              <a:rPr lang="en-US" sz="1600" dirty="0">
                <a:latin typeface="Consolas" panose="020B0609020204030204" pitchFamily="49" charset="0"/>
              </a:rPr>
              <a:t>    }</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    return 0;</a:t>
            </a:r>
          </a:p>
          <a:p>
            <a:pPr marL="857250" lvl="2" indent="0">
              <a:buNone/>
            </a:pPr>
            <a:r>
              <a:rPr lang="en-US" sz="1600" dirty="0">
                <a:latin typeface="Consolas" panose="020B0609020204030204" pitchFamily="49" charset="0"/>
              </a:rPr>
              <a:t>}</a:t>
            </a:r>
            <a:endParaRPr lang="en-US" sz="2000" dirty="0"/>
          </a:p>
        </p:txBody>
      </p:sp>
      <p:sp>
        <p:nvSpPr>
          <p:cNvPr id="11" name="TextBox 10">
            <a:extLst>
              <a:ext uri="{FF2B5EF4-FFF2-40B4-BE49-F238E27FC236}">
                <a16:creationId xmlns:a16="http://schemas.microsoft.com/office/drawing/2014/main" id="{C160F0AB-C7A1-4966-9C41-1B40F17930B2}"/>
              </a:ext>
            </a:extLst>
          </p:cNvPr>
          <p:cNvSpPr txBox="1"/>
          <p:nvPr/>
        </p:nvSpPr>
        <p:spPr>
          <a:xfrm>
            <a:off x="241300" y="4796135"/>
            <a:ext cx="8686800" cy="923330"/>
          </a:xfrm>
          <a:prstGeom prst="rect">
            <a:avLst/>
          </a:prstGeom>
          <a:noFill/>
        </p:spPr>
        <p:txBody>
          <a:bodyPr wrap="square">
            <a:spAutoFit/>
          </a:bodyPr>
          <a:lstStyle/>
          <a:p>
            <a:r>
              <a:rPr lang="en-US" dirty="0">
                <a:solidFill>
                  <a:srgbClr val="0070C0"/>
                </a:solidFill>
                <a:latin typeface="Georgia" panose="02040502050405020303" pitchFamily="18" charset="0"/>
              </a:rPr>
              <a:t>Output:</a:t>
            </a:r>
          </a:p>
          <a:p>
            <a:r>
              <a:rPr lang="en-US" dirty="0">
                <a:solidFill>
                  <a:srgbClr val="0070C0"/>
                </a:solidFill>
                <a:latin typeface="Consolas" panose="020B0609020204030204" pitchFamily="49" charset="0"/>
              </a:rPr>
              <a:t>   &gt;&gt;&gt; Logging: The first argument 'n' must be zero or positive: -5</a:t>
            </a:r>
          </a:p>
          <a:p>
            <a:r>
              <a:rPr lang="en-US" dirty="0">
                <a:solidFill>
                  <a:srgbClr val="0070C0"/>
                </a:solidFill>
                <a:latin typeface="Consolas" panose="020B0609020204030204" pitchFamily="49" charset="0"/>
              </a:rPr>
              <a:t>   "The first argument 'n' must be zero or positive"</a:t>
            </a:r>
          </a:p>
        </p:txBody>
      </p:sp>
      <p:pic>
        <p:nvPicPr>
          <p:cNvPr id="10" name="Audio 9">
            <a:hlinkClick r:id="" action="ppaction://media"/>
            <a:extLst>
              <a:ext uri="{FF2B5EF4-FFF2-40B4-BE49-F238E27FC236}">
                <a16:creationId xmlns:a16="http://schemas.microsoft.com/office/drawing/2014/main" id="{D242796D-AC79-4BA7-BE40-01CAD682420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96685354"/>
      </p:ext>
    </p:extLst>
  </p:cSld>
  <p:clrMapOvr>
    <a:masterClrMapping/>
  </p:clrMapOvr>
  <mc:AlternateContent xmlns:mc="http://schemas.openxmlformats.org/markup-compatibility/2006">
    <mc:Choice xmlns:p14="http://schemas.microsoft.com/office/powerpoint/2010/main" Requires="p14">
      <p:transition spd="slow" p14:dur="2000" advTm="91591"/>
    </mc:Choice>
    <mc:Fallback>
      <p:transition spd="slow" advTm="91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7FF30-113D-4CA3-BD34-77EB6F7E4DB6}"/>
              </a:ext>
            </a:extLst>
          </p:cNvPr>
          <p:cNvSpPr>
            <a:spLocks noGrp="1"/>
          </p:cNvSpPr>
          <p:nvPr>
            <p:ph type="title"/>
          </p:nvPr>
        </p:nvSpPr>
        <p:spPr/>
        <p:txBody>
          <a:bodyPr/>
          <a:lstStyle/>
          <a:p>
            <a:r>
              <a:rPr lang="en-US" dirty="0"/>
              <a:t>Catching a </a:t>
            </a:r>
            <a:r>
              <a:rPr lang="en-US" dirty="0">
                <a:latin typeface="Consolas" panose="020B0609020204030204" pitchFamily="49" charset="0"/>
              </a:rPr>
              <a:t>std::</a:t>
            </a:r>
            <a:r>
              <a:rPr lang="en-US" dirty="0" err="1">
                <a:latin typeface="Consolas" panose="020B0609020204030204" pitchFamily="49" charset="0"/>
              </a:rPr>
              <a:t>domain_error</a:t>
            </a:r>
            <a:endParaRPr lang="en-US" dirty="0"/>
          </a:p>
        </p:txBody>
      </p:sp>
      <p:sp>
        <p:nvSpPr>
          <p:cNvPr id="3" name="Content Placeholder 2">
            <a:extLst>
              <a:ext uri="{FF2B5EF4-FFF2-40B4-BE49-F238E27FC236}">
                <a16:creationId xmlns:a16="http://schemas.microsoft.com/office/drawing/2014/main" id="{D7611452-D73A-4A6B-B322-0F934B754B4F}"/>
              </a:ext>
            </a:extLst>
          </p:cNvPr>
          <p:cNvSpPr>
            <a:spLocks noGrp="1"/>
          </p:cNvSpPr>
          <p:nvPr>
            <p:ph idx="1"/>
          </p:nvPr>
        </p:nvSpPr>
        <p:spPr>
          <a:xfrm>
            <a:off x="457200" y="1600200"/>
            <a:ext cx="8686800" cy="4525963"/>
          </a:xfrm>
        </p:spPr>
        <p:txBody>
          <a:bodyPr/>
          <a:lstStyle/>
          <a:p>
            <a:r>
              <a:rPr lang="en-US" dirty="0"/>
              <a:t>Suppose we run this program:</a:t>
            </a: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int main() {</a:t>
            </a:r>
          </a:p>
          <a:p>
            <a:pPr marL="857250" lvl="2" indent="0">
              <a:buNone/>
            </a:pPr>
            <a:r>
              <a:rPr lang="en-US" sz="1600" dirty="0">
                <a:latin typeface="Consolas" panose="020B0609020204030204" pitchFamily="49" charset="0"/>
              </a:rPr>
              <a:t>    try {</a:t>
            </a:r>
          </a:p>
          <a:p>
            <a:pPr marL="857250" lvl="2" indent="0">
              <a:buNone/>
            </a:pPr>
            <a:r>
              <a:rPr lang="en-US" sz="1600" dirty="0">
                <a:latin typeface="Consolas" panose="020B0609020204030204" pitchFamily="49" charset="0"/>
              </a:rPr>
              <a:t>        binomial( 5, -2 );</a:t>
            </a:r>
          </a:p>
          <a:p>
            <a:pPr marL="857250" lvl="2" indent="0">
              <a:buNone/>
            </a:pPr>
            <a:r>
              <a:rPr lang="en-US" sz="1600" dirty="0">
                <a:latin typeface="Consolas" panose="020B0609020204030204" pitchFamily="49" charset="0"/>
              </a:rPr>
              <a:t>    } catch ( std::</a:t>
            </a:r>
            <a:r>
              <a:rPr lang="en-US" sz="1600" dirty="0" err="1">
                <a:latin typeface="Consolas" panose="020B0609020204030204" pitchFamily="49" charset="0"/>
              </a:rPr>
              <a:t>domain_error</a:t>
            </a:r>
            <a:r>
              <a:rPr lang="en-US" sz="1600" dirty="0">
                <a:latin typeface="Consolas" panose="020B0609020204030204" pitchFamily="49" charset="0"/>
              </a:rPr>
              <a:t> &amp;e ) {</a:t>
            </a:r>
          </a:p>
          <a:p>
            <a:pPr marL="857250" lvl="2"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 &lt;&lt; </a:t>
            </a:r>
            <a:r>
              <a:rPr lang="en-US" sz="1600" dirty="0" err="1">
                <a:latin typeface="Consolas" panose="020B0609020204030204" pitchFamily="49" charset="0"/>
              </a:rPr>
              <a:t>e.what</a:t>
            </a:r>
            <a:r>
              <a:rPr lang="en-US" sz="1600" dirty="0">
                <a:latin typeface="Consolas" panose="020B0609020204030204" pitchFamily="49" charset="0"/>
              </a:rPr>
              <a:t>() &lt;&lt; "\"" &lt;&lt; std::</a:t>
            </a:r>
            <a:r>
              <a:rPr lang="en-US" sz="1600" dirty="0" err="1">
                <a:latin typeface="Consolas" panose="020B0609020204030204" pitchFamily="49" charset="0"/>
              </a:rPr>
              <a:t>endl</a:t>
            </a:r>
            <a:r>
              <a:rPr lang="en-US" sz="1600" dirty="0">
                <a:latin typeface="Consolas" panose="020B0609020204030204" pitchFamily="49" charset="0"/>
              </a:rPr>
              <a:t>;</a:t>
            </a:r>
          </a:p>
          <a:p>
            <a:pPr marL="857250" lvl="2" indent="0">
              <a:buNone/>
            </a:pPr>
            <a:r>
              <a:rPr lang="en-US" sz="1600" dirty="0">
                <a:latin typeface="Consolas" panose="020B0609020204030204" pitchFamily="49" charset="0"/>
              </a:rPr>
              <a:t>    }</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    return 0;</a:t>
            </a:r>
          </a:p>
          <a:p>
            <a:pPr marL="857250" lvl="2" indent="0">
              <a:buNone/>
            </a:pPr>
            <a:r>
              <a:rPr lang="en-US" sz="1600" dirty="0">
                <a:latin typeface="Consolas" panose="020B0609020204030204" pitchFamily="49" charset="0"/>
              </a:rPr>
              <a:t>}</a:t>
            </a:r>
            <a:endParaRPr lang="en-US" sz="2000" dirty="0"/>
          </a:p>
        </p:txBody>
      </p:sp>
      <p:sp>
        <p:nvSpPr>
          <p:cNvPr id="11" name="TextBox 10">
            <a:extLst>
              <a:ext uri="{FF2B5EF4-FFF2-40B4-BE49-F238E27FC236}">
                <a16:creationId xmlns:a16="http://schemas.microsoft.com/office/drawing/2014/main" id="{C160F0AB-C7A1-4966-9C41-1B40F17930B2}"/>
              </a:ext>
            </a:extLst>
          </p:cNvPr>
          <p:cNvSpPr txBox="1"/>
          <p:nvPr/>
        </p:nvSpPr>
        <p:spPr>
          <a:xfrm>
            <a:off x="241300" y="4796135"/>
            <a:ext cx="8686800" cy="861774"/>
          </a:xfrm>
          <a:prstGeom prst="rect">
            <a:avLst/>
          </a:prstGeom>
          <a:noFill/>
        </p:spPr>
        <p:txBody>
          <a:bodyPr wrap="square">
            <a:spAutoFit/>
          </a:bodyPr>
          <a:lstStyle/>
          <a:p>
            <a:r>
              <a:rPr lang="en-US" sz="1600" dirty="0">
                <a:solidFill>
                  <a:srgbClr val="0070C0"/>
                </a:solidFill>
                <a:latin typeface="Georgia" panose="02040502050405020303" pitchFamily="18" charset="0"/>
              </a:rPr>
              <a:t>Output:</a:t>
            </a:r>
          </a:p>
          <a:p>
            <a:r>
              <a:rPr lang="en-US" sz="1600" dirty="0">
                <a:solidFill>
                  <a:srgbClr val="0070C0"/>
                </a:solidFill>
                <a:latin typeface="Consolas" panose="020B0609020204030204" pitchFamily="49" charset="0"/>
              </a:rPr>
              <a:t>   &gt;&gt;&gt; Logging: The second argument 'k' must be between 0 and 'n' (= 5): -2</a:t>
            </a:r>
          </a:p>
          <a:p>
            <a:r>
              <a:rPr lang="en-US" sz="1600" dirty="0">
                <a:solidFill>
                  <a:srgbClr val="0070C0"/>
                </a:solidFill>
                <a:latin typeface="Consolas" panose="020B0609020204030204" pitchFamily="49" charset="0"/>
              </a:rPr>
              <a:t>   "The second argument 'k' must be between 0 and 'n' (= 5)"</a:t>
            </a:r>
          </a:p>
        </p:txBody>
      </p:sp>
      <p:sp>
        <p:nvSpPr>
          <p:cNvPr id="6" name="Rectangle: Rounded Corners 5">
            <a:extLst>
              <a:ext uri="{FF2B5EF4-FFF2-40B4-BE49-F238E27FC236}">
                <a16:creationId xmlns:a16="http://schemas.microsoft.com/office/drawing/2014/main" id="{547E6850-BA2B-4016-948E-45CC42996139}"/>
              </a:ext>
            </a:extLst>
          </p:cNvPr>
          <p:cNvSpPr/>
          <p:nvPr/>
        </p:nvSpPr>
        <p:spPr>
          <a:xfrm>
            <a:off x="2915816" y="2850614"/>
            <a:ext cx="2016224"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01910A00-AD5C-4D5F-A91D-12F47240D6E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72858455"/>
      </p:ext>
    </p:extLst>
  </p:cSld>
  <p:clrMapOvr>
    <a:masterClrMapping/>
  </p:clrMapOvr>
  <mc:AlternateContent xmlns:mc="http://schemas.openxmlformats.org/markup-compatibility/2006">
    <mc:Choice xmlns:p14="http://schemas.microsoft.com/office/powerpoint/2010/main" Requires="p14">
      <p:transition spd="slow" p14:dur="2000" advTm="137390"/>
    </mc:Choice>
    <mc:Fallback>
      <p:transition spd="slow" advTm="137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bldLst>
      <p:bldP spid="11" grpId="0"/>
      <p:bldP spid="6" grpId="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7FF30-113D-4CA3-BD34-77EB6F7E4DB6}"/>
              </a:ext>
            </a:extLst>
          </p:cNvPr>
          <p:cNvSpPr>
            <a:spLocks noGrp="1"/>
          </p:cNvSpPr>
          <p:nvPr>
            <p:ph type="title"/>
          </p:nvPr>
        </p:nvSpPr>
        <p:spPr/>
        <p:txBody>
          <a:bodyPr/>
          <a:lstStyle/>
          <a:p>
            <a:r>
              <a:rPr lang="en-US" dirty="0"/>
              <a:t>Catching a </a:t>
            </a:r>
            <a:r>
              <a:rPr lang="en-US" dirty="0">
                <a:latin typeface="Consolas" panose="020B0609020204030204" pitchFamily="49" charset="0"/>
              </a:rPr>
              <a:t>std::</a:t>
            </a:r>
            <a:r>
              <a:rPr lang="en-US" dirty="0" err="1">
                <a:latin typeface="Consolas" panose="020B0609020204030204" pitchFamily="49" charset="0"/>
              </a:rPr>
              <a:t>domain_error</a:t>
            </a:r>
            <a:endParaRPr lang="en-US" dirty="0"/>
          </a:p>
        </p:txBody>
      </p:sp>
      <p:sp>
        <p:nvSpPr>
          <p:cNvPr id="3" name="Content Placeholder 2">
            <a:extLst>
              <a:ext uri="{FF2B5EF4-FFF2-40B4-BE49-F238E27FC236}">
                <a16:creationId xmlns:a16="http://schemas.microsoft.com/office/drawing/2014/main" id="{D7611452-D73A-4A6B-B322-0F934B754B4F}"/>
              </a:ext>
            </a:extLst>
          </p:cNvPr>
          <p:cNvSpPr>
            <a:spLocks noGrp="1"/>
          </p:cNvSpPr>
          <p:nvPr>
            <p:ph idx="1"/>
          </p:nvPr>
        </p:nvSpPr>
        <p:spPr>
          <a:xfrm>
            <a:off x="457200" y="1600200"/>
            <a:ext cx="8686800" cy="4525963"/>
          </a:xfrm>
        </p:spPr>
        <p:txBody>
          <a:bodyPr/>
          <a:lstStyle/>
          <a:p>
            <a:r>
              <a:rPr lang="en-US" dirty="0"/>
              <a:t>Note that we cannot call additional features of the derived class:</a:t>
            </a: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int main() {</a:t>
            </a:r>
          </a:p>
          <a:p>
            <a:pPr marL="857250" lvl="2" indent="0">
              <a:buNone/>
            </a:pPr>
            <a:r>
              <a:rPr lang="en-US" sz="1600" dirty="0">
                <a:latin typeface="Consolas" panose="020B0609020204030204" pitchFamily="49" charset="0"/>
              </a:rPr>
              <a:t>    try {</a:t>
            </a:r>
          </a:p>
          <a:p>
            <a:pPr marL="857250" lvl="2" indent="0">
              <a:buNone/>
            </a:pPr>
            <a:r>
              <a:rPr lang="en-US" sz="1600" dirty="0">
                <a:latin typeface="Consolas" panose="020B0609020204030204" pitchFamily="49" charset="0"/>
              </a:rPr>
              <a:t>        binomial( 5, -2 );</a:t>
            </a:r>
          </a:p>
          <a:p>
            <a:pPr marL="857250" lvl="2" indent="0">
              <a:buNone/>
            </a:pPr>
            <a:r>
              <a:rPr lang="en-US" sz="1600" dirty="0">
                <a:latin typeface="Consolas" panose="020B0609020204030204" pitchFamily="49" charset="0"/>
              </a:rPr>
              <a:t>    } catch ( std::</a:t>
            </a:r>
            <a:r>
              <a:rPr lang="en-US" sz="1600" dirty="0" err="1">
                <a:latin typeface="Consolas" panose="020B0609020204030204" pitchFamily="49" charset="0"/>
              </a:rPr>
              <a:t>domain_error</a:t>
            </a:r>
            <a:r>
              <a:rPr lang="en-US" sz="1600" dirty="0">
                <a:latin typeface="Consolas" panose="020B0609020204030204" pitchFamily="49" charset="0"/>
              </a:rPr>
              <a:t> &amp;e ) {</a:t>
            </a:r>
          </a:p>
          <a:p>
            <a:pPr marL="857250" lvl="2"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 &lt;&lt; </a:t>
            </a:r>
            <a:r>
              <a:rPr lang="en-US" sz="1600" dirty="0" err="1">
                <a:latin typeface="Consolas" panose="020B0609020204030204" pitchFamily="49" charset="0"/>
              </a:rPr>
              <a:t>e.what</a:t>
            </a:r>
            <a:r>
              <a:rPr lang="en-US" sz="1600" dirty="0">
                <a:latin typeface="Consolas" panose="020B0609020204030204" pitchFamily="49" charset="0"/>
              </a:rPr>
              <a:t>() &lt;&lt; "\"" &lt;&lt; std::</a:t>
            </a:r>
            <a:r>
              <a:rPr lang="en-US" sz="1600" dirty="0" err="1">
                <a:latin typeface="Consolas" panose="020B0609020204030204" pitchFamily="49" charset="0"/>
              </a:rPr>
              <a:t>endl</a:t>
            </a:r>
            <a:r>
              <a:rPr lang="en-US" sz="1600" dirty="0">
                <a:latin typeface="Consolas" panose="020B0609020204030204" pitchFamily="49" charset="0"/>
              </a:rPr>
              <a:t>;</a:t>
            </a:r>
          </a:p>
          <a:p>
            <a:pPr marL="857250" lvl="2"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 &lt;&lt; </a:t>
            </a:r>
            <a:r>
              <a:rPr lang="en-US" sz="1600" dirty="0" err="1">
                <a:latin typeface="Consolas" panose="020B0609020204030204" pitchFamily="49" charset="0"/>
              </a:rPr>
              <a:t>e.value</a:t>
            </a:r>
            <a:r>
              <a:rPr lang="en-US" sz="1600" dirty="0">
                <a:latin typeface="Consolas" panose="020B0609020204030204" pitchFamily="49" charset="0"/>
              </a:rPr>
              <a:t>() &lt;&lt; "\"" &lt;&lt; std::</a:t>
            </a:r>
            <a:r>
              <a:rPr lang="en-US" sz="1600" dirty="0" err="1">
                <a:latin typeface="Consolas" panose="020B0609020204030204" pitchFamily="49" charset="0"/>
              </a:rPr>
              <a:t>endl</a:t>
            </a:r>
            <a:r>
              <a:rPr lang="en-US" sz="1600" dirty="0">
                <a:latin typeface="Consolas" panose="020B0609020204030204" pitchFamily="49" charset="0"/>
              </a:rPr>
              <a:t>;</a:t>
            </a:r>
          </a:p>
          <a:p>
            <a:pPr marL="857250" lvl="2" indent="0">
              <a:buNone/>
            </a:pPr>
            <a:r>
              <a:rPr lang="en-US" sz="1600" dirty="0">
                <a:latin typeface="Consolas" panose="020B0609020204030204" pitchFamily="49" charset="0"/>
              </a:rPr>
              <a:t>    }</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    return 0;</a:t>
            </a:r>
          </a:p>
          <a:p>
            <a:pPr marL="857250" lvl="2" indent="0">
              <a:buNone/>
            </a:pPr>
            <a:r>
              <a:rPr lang="en-US" sz="1600" dirty="0">
                <a:latin typeface="Consolas" panose="020B0609020204030204" pitchFamily="49" charset="0"/>
              </a:rPr>
              <a:t>}</a:t>
            </a:r>
            <a:endParaRPr lang="en-US" sz="2000" dirty="0"/>
          </a:p>
        </p:txBody>
      </p:sp>
      <p:sp>
        <p:nvSpPr>
          <p:cNvPr id="6" name="Rectangle: Rounded Corners 5">
            <a:extLst>
              <a:ext uri="{FF2B5EF4-FFF2-40B4-BE49-F238E27FC236}">
                <a16:creationId xmlns:a16="http://schemas.microsoft.com/office/drawing/2014/main" id="{547E6850-BA2B-4016-948E-45CC42996139}"/>
              </a:ext>
            </a:extLst>
          </p:cNvPr>
          <p:cNvSpPr/>
          <p:nvPr/>
        </p:nvSpPr>
        <p:spPr>
          <a:xfrm>
            <a:off x="2915816" y="2850614"/>
            <a:ext cx="2016224"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6E542FAE-0333-4AFF-9A3E-AC5DE207C34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41555117"/>
      </p:ext>
    </p:extLst>
  </p:cSld>
  <p:clrMapOvr>
    <a:masterClrMapping/>
  </p:clrMapOvr>
  <mc:AlternateContent xmlns:mc="http://schemas.openxmlformats.org/markup-compatibility/2006">
    <mc:Choice xmlns:p14="http://schemas.microsoft.com/office/powerpoint/2010/main" Requires="p14">
      <p:transition spd="slow" p14:dur="2000" advTm="84083"/>
    </mc:Choice>
    <mc:Fallback>
      <p:transition spd="slow" advTm="84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bldLst>
      <p:bldP spid="6" grpId="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7FF30-113D-4CA3-BD34-77EB6F7E4DB6}"/>
              </a:ext>
            </a:extLst>
          </p:cNvPr>
          <p:cNvSpPr>
            <a:spLocks noGrp="1"/>
          </p:cNvSpPr>
          <p:nvPr>
            <p:ph type="title"/>
          </p:nvPr>
        </p:nvSpPr>
        <p:spPr/>
        <p:txBody>
          <a:bodyPr/>
          <a:lstStyle/>
          <a:p>
            <a:r>
              <a:rPr lang="en-US" dirty="0"/>
              <a:t>Catching a </a:t>
            </a:r>
            <a:r>
              <a:rPr lang="en-US" dirty="0">
                <a:latin typeface="Consolas" panose="020B0609020204030204" pitchFamily="49" charset="0"/>
              </a:rPr>
              <a:t>std::</a:t>
            </a:r>
            <a:r>
              <a:rPr lang="en-US" dirty="0" err="1">
                <a:latin typeface="Consolas" panose="020B0609020204030204" pitchFamily="49" charset="0"/>
              </a:rPr>
              <a:t>logic_error</a:t>
            </a:r>
            <a:endParaRPr lang="en-US" dirty="0"/>
          </a:p>
        </p:txBody>
      </p:sp>
      <p:sp>
        <p:nvSpPr>
          <p:cNvPr id="3" name="Content Placeholder 2">
            <a:extLst>
              <a:ext uri="{FF2B5EF4-FFF2-40B4-BE49-F238E27FC236}">
                <a16:creationId xmlns:a16="http://schemas.microsoft.com/office/drawing/2014/main" id="{D7611452-D73A-4A6B-B322-0F934B754B4F}"/>
              </a:ext>
            </a:extLst>
          </p:cNvPr>
          <p:cNvSpPr>
            <a:spLocks noGrp="1"/>
          </p:cNvSpPr>
          <p:nvPr>
            <p:ph idx="1"/>
          </p:nvPr>
        </p:nvSpPr>
        <p:spPr>
          <a:xfrm>
            <a:off x="457200" y="1600200"/>
            <a:ext cx="8686800" cy="4525963"/>
          </a:xfrm>
        </p:spPr>
        <p:txBody>
          <a:bodyPr/>
          <a:lstStyle/>
          <a:p>
            <a:r>
              <a:rPr lang="en-US" dirty="0"/>
              <a:t>Suppose we run this program:</a:t>
            </a: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int main() {</a:t>
            </a:r>
          </a:p>
          <a:p>
            <a:pPr marL="857250" lvl="2" indent="0">
              <a:buNone/>
            </a:pPr>
            <a:r>
              <a:rPr lang="en-US" sz="1600" dirty="0">
                <a:latin typeface="Consolas" panose="020B0609020204030204" pitchFamily="49" charset="0"/>
              </a:rPr>
              <a:t>    try {</a:t>
            </a:r>
          </a:p>
          <a:p>
            <a:pPr marL="857250" lvl="2" indent="0">
              <a:buNone/>
            </a:pPr>
            <a:r>
              <a:rPr lang="en-US" sz="1600" dirty="0">
                <a:latin typeface="Consolas" panose="020B0609020204030204" pitchFamily="49" charset="0"/>
              </a:rPr>
              <a:t>        binomial( 5, 13 );</a:t>
            </a:r>
          </a:p>
          <a:p>
            <a:pPr marL="857250" lvl="2" indent="0">
              <a:buNone/>
            </a:pPr>
            <a:r>
              <a:rPr lang="en-US" sz="1600" dirty="0">
                <a:latin typeface="Consolas" panose="020B0609020204030204" pitchFamily="49" charset="0"/>
              </a:rPr>
              <a:t>    } catch ( std::</a:t>
            </a:r>
            <a:r>
              <a:rPr lang="en-US" sz="1600" dirty="0" err="1">
                <a:latin typeface="Consolas" panose="020B0609020204030204" pitchFamily="49" charset="0"/>
              </a:rPr>
              <a:t>logic_error</a:t>
            </a:r>
            <a:r>
              <a:rPr lang="en-US" sz="1600" dirty="0">
                <a:latin typeface="Consolas" panose="020B0609020204030204" pitchFamily="49" charset="0"/>
              </a:rPr>
              <a:t> &amp;e ) {</a:t>
            </a:r>
          </a:p>
          <a:p>
            <a:pPr marL="857250" lvl="2"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 &lt;&lt; </a:t>
            </a:r>
            <a:r>
              <a:rPr lang="en-US" sz="1600" dirty="0" err="1">
                <a:latin typeface="Consolas" panose="020B0609020204030204" pitchFamily="49" charset="0"/>
              </a:rPr>
              <a:t>e.what</a:t>
            </a:r>
            <a:r>
              <a:rPr lang="en-US" sz="1600" dirty="0">
                <a:latin typeface="Consolas" panose="020B0609020204030204" pitchFamily="49" charset="0"/>
              </a:rPr>
              <a:t>() &lt;&lt; "\"" &lt;&lt; std::</a:t>
            </a:r>
            <a:r>
              <a:rPr lang="en-US" sz="1600" dirty="0" err="1">
                <a:latin typeface="Consolas" panose="020B0609020204030204" pitchFamily="49" charset="0"/>
              </a:rPr>
              <a:t>endl</a:t>
            </a:r>
            <a:r>
              <a:rPr lang="en-US" sz="1600" dirty="0">
                <a:latin typeface="Consolas" panose="020B0609020204030204" pitchFamily="49" charset="0"/>
              </a:rPr>
              <a:t>;</a:t>
            </a:r>
          </a:p>
          <a:p>
            <a:pPr marL="857250" lvl="2" indent="0">
              <a:buNone/>
            </a:pPr>
            <a:r>
              <a:rPr lang="en-US" sz="1600" dirty="0">
                <a:latin typeface="Consolas" panose="020B0609020204030204" pitchFamily="49" charset="0"/>
              </a:rPr>
              <a:t>    }</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    return 0;</a:t>
            </a:r>
          </a:p>
          <a:p>
            <a:pPr marL="857250" lvl="2" indent="0">
              <a:buNone/>
            </a:pPr>
            <a:r>
              <a:rPr lang="en-US" sz="1600" dirty="0">
                <a:latin typeface="Consolas" panose="020B0609020204030204" pitchFamily="49" charset="0"/>
              </a:rPr>
              <a:t>}</a:t>
            </a:r>
            <a:endParaRPr lang="en-US" sz="2000" dirty="0"/>
          </a:p>
        </p:txBody>
      </p:sp>
      <p:sp>
        <p:nvSpPr>
          <p:cNvPr id="11" name="TextBox 10">
            <a:extLst>
              <a:ext uri="{FF2B5EF4-FFF2-40B4-BE49-F238E27FC236}">
                <a16:creationId xmlns:a16="http://schemas.microsoft.com/office/drawing/2014/main" id="{C160F0AB-C7A1-4966-9C41-1B40F17930B2}"/>
              </a:ext>
            </a:extLst>
          </p:cNvPr>
          <p:cNvSpPr txBox="1"/>
          <p:nvPr/>
        </p:nvSpPr>
        <p:spPr>
          <a:xfrm>
            <a:off x="241300" y="4796135"/>
            <a:ext cx="8686800" cy="861774"/>
          </a:xfrm>
          <a:prstGeom prst="rect">
            <a:avLst/>
          </a:prstGeom>
          <a:noFill/>
        </p:spPr>
        <p:txBody>
          <a:bodyPr wrap="square">
            <a:spAutoFit/>
          </a:bodyPr>
          <a:lstStyle/>
          <a:p>
            <a:r>
              <a:rPr lang="en-US" sz="1600" dirty="0">
                <a:solidFill>
                  <a:srgbClr val="0070C0"/>
                </a:solidFill>
                <a:latin typeface="Georgia" panose="02040502050405020303" pitchFamily="18" charset="0"/>
              </a:rPr>
              <a:t>Output:</a:t>
            </a:r>
          </a:p>
          <a:p>
            <a:r>
              <a:rPr lang="en-US" sz="1600" dirty="0">
                <a:solidFill>
                  <a:srgbClr val="0070C0"/>
                </a:solidFill>
                <a:latin typeface="Consolas" panose="020B0609020204030204" pitchFamily="49" charset="0"/>
              </a:rPr>
              <a:t>   &gt;&gt;&gt; Logging: The second argument 'k' must be between 0 and 'n' (= 5): 13</a:t>
            </a:r>
          </a:p>
          <a:p>
            <a:r>
              <a:rPr lang="en-US" sz="1600" dirty="0">
                <a:solidFill>
                  <a:srgbClr val="0070C0"/>
                </a:solidFill>
                <a:latin typeface="Consolas" panose="020B0609020204030204" pitchFamily="49" charset="0"/>
              </a:rPr>
              <a:t>   "The second argument 'k' must be between 0 and 'n' (= 5)"</a:t>
            </a:r>
          </a:p>
        </p:txBody>
      </p:sp>
      <p:sp>
        <p:nvSpPr>
          <p:cNvPr id="6" name="Rectangle: Rounded Corners 5">
            <a:extLst>
              <a:ext uri="{FF2B5EF4-FFF2-40B4-BE49-F238E27FC236}">
                <a16:creationId xmlns:a16="http://schemas.microsoft.com/office/drawing/2014/main" id="{547E6850-BA2B-4016-948E-45CC42996139}"/>
              </a:ext>
            </a:extLst>
          </p:cNvPr>
          <p:cNvSpPr/>
          <p:nvPr/>
        </p:nvSpPr>
        <p:spPr>
          <a:xfrm>
            <a:off x="2915816" y="2850614"/>
            <a:ext cx="1872208"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257526B8-9129-4772-98E5-BDB88EE6163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96803339"/>
      </p:ext>
    </p:extLst>
  </p:cSld>
  <p:clrMapOvr>
    <a:masterClrMapping/>
  </p:clrMapOvr>
  <mc:AlternateContent xmlns:mc="http://schemas.openxmlformats.org/markup-compatibility/2006">
    <mc:Choice xmlns:p14="http://schemas.microsoft.com/office/powerpoint/2010/main" Requires="p14">
      <p:transition spd="slow" p14:dur="2000" advTm="56715"/>
    </mc:Choice>
    <mc:Fallback>
      <p:transition spd="slow" advTm="56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bldLst>
      <p:bldP spid="11" grpId="0"/>
      <p:bldP spid="6" grpId="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7FF30-113D-4CA3-BD34-77EB6F7E4DB6}"/>
              </a:ext>
            </a:extLst>
          </p:cNvPr>
          <p:cNvSpPr>
            <a:spLocks noGrp="1"/>
          </p:cNvSpPr>
          <p:nvPr>
            <p:ph type="title"/>
          </p:nvPr>
        </p:nvSpPr>
        <p:spPr/>
        <p:txBody>
          <a:bodyPr/>
          <a:lstStyle/>
          <a:p>
            <a:r>
              <a:rPr lang="en-US" dirty="0"/>
              <a:t>Catching a </a:t>
            </a:r>
            <a:r>
              <a:rPr lang="en-US" dirty="0">
                <a:latin typeface="Consolas" panose="020B0609020204030204" pitchFamily="49" charset="0"/>
              </a:rPr>
              <a:t>std::exception</a:t>
            </a:r>
            <a:endParaRPr lang="en-US" dirty="0"/>
          </a:p>
        </p:txBody>
      </p:sp>
      <p:sp>
        <p:nvSpPr>
          <p:cNvPr id="3" name="Content Placeholder 2">
            <a:extLst>
              <a:ext uri="{FF2B5EF4-FFF2-40B4-BE49-F238E27FC236}">
                <a16:creationId xmlns:a16="http://schemas.microsoft.com/office/drawing/2014/main" id="{D7611452-D73A-4A6B-B322-0F934B754B4F}"/>
              </a:ext>
            </a:extLst>
          </p:cNvPr>
          <p:cNvSpPr>
            <a:spLocks noGrp="1"/>
          </p:cNvSpPr>
          <p:nvPr>
            <p:ph idx="1"/>
          </p:nvPr>
        </p:nvSpPr>
        <p:spPr>
          <a:xfrm>
            <a:off x="457200" y="1600200"/>
            <a:ext cx="8686800" cy="4525963"/>
          </a:xfrm>
        </p:spPr>
        <p:txBody>
          <a:bodyPr/>
          <a:lstStyle/>
          <a:p>
            <a:r>
              <a:rPr lang="en-US" dirty="0"/>
              <a:t>Even though we cannot create an instance </a:t>
            </a:r>
            <a:br>
              <a:rPr lang="en-US" dirty="0"/>
            </a:br>
            <a:r>
              <a:rPr lang="en-US" dirty="0"/>
              <a:t>to </a:t>
            </a:r>
            <a:r>
              <a:rPr lang="en-US" dirty="0">
                <a:latin typeface="Consolas" panose="020B0609020204030204" pitchFamily="49" charset="0"/>
              </a:rPr>
              <a:t>std::exception</a:t>
            </a:r>
            <a:r>
              <a:rPr lang="en-US" dirty="0"/>
              <a:t>, we can catch an exception</a:t>
            </a:r>
            <a:br>
              <a:rPr lang="en-US" dirty="0"/>
            </a:br>
            <a:r>
              <a:rPr lang="en-US" dirty="0"/>
              <a:t>for class derived from that class</a:t>
            </a: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int main() {</a:t>
            </a:r>
          </a:p>
          <a:p>
            <a:pPr marL="857250" lvl="2" indent="0">
              <a:buNone/>
            </a:pPr>
            <a:r>
              <a:rPr lang="en-US" sz="1600" dirty="0">
                <a:latin typeface="Consolas" panose="020B0609020204030204" pitchFamily="49" charset="0"/>
              </a:rPr>
              <a:t>    try {</a:t>
            </a:r>
          </a:p>
          <a:p>
            <a:pPr marL="857250" lvl="2" indent="0">
              <a:buNone/>
            </a:pPr>
            <a:r>
              <a:rPr lang="en-US" sz="1600" dirty="0">
                <a:latin typeface="Consolas" panose="020B0609020204030204" pitchFamily="49" charset="0"/>
              </a:rPr>
              <a:t>        binomial( 99, 101 );</a:t>
            </a:r>
          </a:p>
          <a:p>
            <a:pPr marL="857250" lvl="2" indent="0">
              <a:buNone/>
            </a:pPr>
            <a:r>
              <a:rPr lang="en-US" sz="1600" dirty="0">
                <a:latin typeface="Consolas" panose="020B0609020204030204" pitchFamily="49" charset="0"/>
              </a:rPr>
              <a:t>    } catch ( std::exception &amp;e ) {</a:t>
            </a:r>
          </a:p>
          <a:p>
            <a:pPr marL="857250" lvl="2"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 &lt;&lt; </a:t>
            </a:r>
            <a:r>
              <a:rPr lang="en-US" sz="1600" dirty="0" err="1">
                <a:latin typeface="Consolas" panose="020B0609020204030204" pitchFamily="49" charset="0"/>
              </a:rPr>
              <a:t>e.what</a:t>
            </a:r>
            <a:r>
              <a:rPr lang="en-US" sz="1600" dirty="0">
                <a:latin typeface="Consolas" panose="020B0609020204030204" pitchFamily="49" charset="0"/>
              </a:rPr>
              <a:t>() &lt;&lt; "\"" &lt;&lt; std::</a:t>
            </a:r>
            <a:r>
              <a:rPr lang="en-US" sz="1600" dirty="0" err="1">
                <a:latin typeface="Consolas" panose="020B0609020204030204" pitchFamily="49" charset="0"/>
              </a:rPr>
              <a:t>endl</a:t>
            </a:r>
            <a:r>
              <a:rPr lang="en-US" sz="1600" dirty="0">
                <a:latin typeface="Consolas" panose="020B0609020204030204" pitchFamily="49" charset="0"/>
              </a:rPr>
              <a:t>;</a:t>
            </a:r>
          </a:p>
          <a:p>
            <a:pPr marL="857250" lvl="2" indent="0">
              <a:buNone/>
            </a:pPr>
            <a:r>
              <a:rPr lang="en-US" sz="1600" dirty="0">
                <a:latin typeface="Consolas" panose="020B0609020204030204" pitchFamily="49" charset="0"/>
              </a:rPr>
              <a:t>    }</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    return 0;</a:t>
            </a:r>
          </a:p>
          <a:p>
            <a:pPr marL="857250" lvl="2" indent="0">
              <a:buNone/>
            </a:pPr>
            <a:r>
              <a:rPr lang="en-US" sz="1600" dirty="0">
                <a:latin typeface="Consolas" panose="020B0609020204030204" pitchFamily="49" charset="0"/>
              </a:rPr>
              <a:t>}</a:t>
            </a:r>
            <a:endParaRPr lang="en-US" sz="2000" dirty="0"/>
          </a:p>
        </p:txBody>
      </p:sp>
      <p:sp>
        <p:nvSpPr>
          <p:cNvPr id="11" name="TextBox 10">
            <a:extLst>
              <a:ext uri="{FF2B5EF4-FFF2-40B4-BE49-F238E27FC236}">
                <a16:creationId xmlns:a16="http://schemas.microsoft.com/office/drawing/2014/main" id="{C160F0AB-C7A1-4966-9C41-1B40F17930B2}"/>
              </a:ext>
            </a:extLst>
          </p:cNvPr>
          <p:cNvSpPr txBox="1"/>
          <p:nvPr/>
        </p:nvSpPr>
        <p:spPr>
          <a:xfrm>
            <a:off x="241300" y="4796135"/>
            <a:ext cx="8902700" cy="830997"/>
          </a:xfrm>
          <a:prstGeom prst="rect">
            <a:avLst/>
          </a:prstGeom>
          <a:noFill/>
        </p:spPr>
        <p:txBody>
          <a:bodyPr wrap="square">
            <a:spAutoFit/>
          </a:bodyPr>
          <a:lstStyle/>
          <a:p>
            <a:r>
              <a:rPr lang="en-US" sz="1600" dirty="0">
                <a:solidFill>
                  <a:srgbClr val="0070C0"/>
                </a:solidFill>
                <a:latin typeface="Georgia" panose="02040502050405020303" pitchFamily="18" charset="0"/>
              </a:rPr>
              <a:t>Output:</a:t>
            </a:r>
          </a:p>
          <a:p>
            <a:r>
              <a:rPr lang="en-US" sz="1600" dirty="0">
                <a:solidFill>
                  <a:srgbClr val="0070C0"/>
                </a:solidFill>
                <a:latin typeface="Consolas" panose="020B0609020204030204" pitchFamily="49" charset="0"/>
              </a:rPr>
              <a:t>   &gt;&gt;&gt; Logging: The second argument 'k' must be between 0 and 'n' (= 99): 101</a:t>
            </a:r>
          </a:p>
          <a:p>
            <a:r>
              <a:rPr lang="en-US" sz="1600" dirty="0">
                <a:solidFill>
                  <a:srgbClr val="0070C0"/>
                </a:solidFill>
                <a:latin typeface="Consolas" panose="020B0609020204030204" pitchFamily="49" charset="0"/>
              </a:rPr>
              <a:t>   "The second argument 'k' must be between 0 and 'n' (= 99)"</a:t>
            </a:r>
          </a:p>
        </p:txBody>
      </p:sp>
      <p:sp>
        <p:nvSpPr>
          <p:cNvPr id="6" name="Rectangle: Rounded Corners 5">
            <a:extLst>
              <a:ext uri="{FF2B5EF4-FFF2-40B4-BE49-F238E27FC236}">
                <a16:creationId xmlns:a16="http://schemas.microsoft.com/office/drawing/2014/main" id="{547E6850-BA2B-4016-948E-45CC42996139}"/>
              </a:ext>
            </a:extLst>
          </p:cNvPr>
          <p:cNvSpPr/>
          <p:nvPr/>
        </p:nvSpPr>
        <p:spPr>
          <a:xfrm>
            <a:off x="2915816" y="3429000"/>
            <a:ext cx="1656184" cy="35394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376B835-966D-473A-8CF1-7DBCD8E4D6F4}"/>
              </a:ext>
            </a:extLst>
          </p:cNvPr>
          <p:cNvSpPr txBox="1"/>
          <p:nvPr/>
        </p:nvSpPr>
        <p:spPr>
          <a:xfrm>
            <a:off x="6744018" y="1089146"/>
            <a:ext cx="1917098" cy="353943"/>
          </a:xfrm>
          <a:prstGeom prst="rect">
            <a:avLst/>
          </a:prstGeom>
          <a:noFill/>
          <a:ln>
            <a:solidFill>
              <a:schemeClr val="tx1"/>
            </a:solidFill>
          </a:ln>
        </p:spPr>
        <p:txBody>
          <a:bodyPr wrap="square">
            <a:spAutoFit/>
          </a:bodyPr>
          <a:lstStyle/>
          <a:p>
            <a:pPr algn="ctr"/>
            <a:r>
              <a:rPr lang="en-US" sz="1700" dirty="0">
                <a:latin typeface="Consolas" panose="020B0609020204030204" pitchFamily="49" charset="0"/>
              </a:rPr>
              <a:t>std::exception</a:t>
            </a:r>
          </a:p>
        </p:txBody>
      </p:sp>
      <p:sp>
        <p:nvSpPr>
          <p:cNvPr id="8" name="TextBox 7">
            <a:extLst>
              <a:ext uri="{FF2B5EF4-FFF2-40B4-BE49-F238E27FC236}">
                <a16:creationId xmlns:a16="http://schemas.microsoft.com/office/drawing/2014/main" id="{F3F401C5-7FEC-4C9F-A816-0C26172ABB4C}"/>
              </a:ext>
            </a:extLst>
          </p:cNvPr>
          <p:cNvSpPr txBox="1"/>
          <p:nvPr/>
        </p:nvSpPr>
        <p:spPr>
          <a:xfrm>
            <a:off x="6673624" y="1728750"/>
            <a:ext cx="2090616" cy="353943"/>
          </a:xfrm>
          <a:prstGeom prst="rect">
            <a:avLst/>
          </a:prstGeom>
          <a:noFill/>
          <a:ln>
            <a:solidFill>
              <a:schemeClr val="tx1"/>
            </a:solidFill>
          </a:ln>
        </p:spPr>
        <p:txBody>
          <a:bodyPr wrap="square">
            <a:spAutoFit/>
          </a:bodyPr>
          <a:lstStyle/>
          <a:p>
            <a:pPr algn="ctr"/>
            <a:r>
              <a:rPr lang="en-US" sz="1700" dirty="0">
                <a:latin typeface="Consolas" panose="020B0609020204030204" pitchFamily="49" charset="0"/>
              </a:rPr>
              <a:t>std::</a:t>
            </a:r>
            <a:r>
              <a:rPr lang="en-US" sz="1700" dirty="0" err="1">
                <a:latin typeface="Consolas" panose="020B0609020204030204" pitchFamily="49" charset="0"/>
              </a:rPr>
              <a:t>logic_error</a:t>
            </a:r>
            <a:endParaRPr lang="en-US" sz="1700" dirty="0">
              <a:latin typeface="Consolas" panose="020B0609020204030204" pitchFamily="49" charset="0"/>
            </a:endParaRPr>
          </a:p>
        </p:txBody>
      </p:sp>
      <p:cxnSp>
        <p:nvCxnSpPr>
          <p:cNvPr id="10" name="Straight Arrow Connector 9">
            <a:extLst>
              <a:ext uri="{FF2B5EF4-FFF2-40B4-BE49-F238E27FC236}">
                <a16:creationId xmlns:a16="http://schemas.microsoft.com/office/drawing/2014/main" id="{79E0E39D-B192-4789-B86E-E3BA2F034266}"/>
              </a:ext>
            </a:extLst>
          </p:cNvPr>
          <p:cNvCxnSpPr>
            <a:cxnSpLocks/>
          </p:cNvCxnSpPr>
          <p:nvPr/>
        </p:nvCxnSpPr>
        <p:spPr>
          <a:xfrm flipV="1">
            <a:off x="7695384" y="1443089"/>
            <a:ext cx="0" cy="289818"/>
          </a:xfrm>
          <a:prstGeom prst="straightConnector1">
            <a:avLst/>
          </a:prstGeom>
          <a:ln w="38100">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2CDDB05-DA9D-42C6-A2DC-CCC39ED418D2}"/>
              </a:ext>
            </a:extLst>
          </p:cNvPr>
          <p:cNvSpPr txBox="1"/>
          <p:nvPr/>
        </p:nvSpPr>
        <p:spPr>
          <a:xfrm>
            <a:off x="6547024" y="2354977"/>
            <a:ext cx="2345456" cy="353943"/>
          </a:xfrm>
          <a:prstGeom prst="rect">
            <a:avLst/>
          </a:prstGeom>
          <a:noFill/>
          <a:ln>
            <a:solidFill>
              <a:schemeClr val="tx1"/>
            </a:solidFill>
          </a:ln>
        </p:spPr>
        <p:txBody>
          <a:bodyPr wrap="square">
            <a:spAutoFit/>
          </a:bodyPr>
          <a:lstStyle/>
          <a:p>
            <a:pPr algn="ctr"/>
            <a:r>
              <a:rPr lang="en-US" sz="1700" dirty="0">
                <a:latin typeface="Consolas" panose="020B0609020204030204" pitchFamily="49" charset="0"/>
              </a:rPr>
              <a:t>std::</a:t>
            </a:r>
            <a:r>
              <a:rPr lang="en-US" sz="1700" dirty="0" err="1">
                <a:latin typeface="Consolas" panose="020B0609020204030204" pitchFamily="49" charset="0"/>
              </a:rPr>
              <a:t>domain_error</a:t>
            </a:r>
            <a:endParaRPr lang="en-US" sz="1700" dirty="0">
              <a:latin typeface="Consolas" panose="020B0609020204030204" pitchFamily="49" charset="0"/>
            </a:endParaRPr>
          </a:p>
        </p:txBody>
      </p:sp>
      <p:cxnSp>
        <p:nvCxnSpPr>
          <p:cNvPr id="20" name="Straight Arrow Connector 19">
            <a:extLst>
              <a:ext uri="{FF2B5EF4-FFF2-40B4-BE49-F238E27FC236}">
                <a16:creationId xmlns:a16="http://schemas.microsoft.com/office/drawing/2014/main" id="{B89179D9-8DD1-4545-AA31-E61DF07B64F1}"/>
              </a:ext>
            </a:extLst>
          </p:cNvPr>
          <p:cNvCxnSpPr>
            <a:cxnSpLocks/>
          </p:cNvCxnSpPr>
          <p:nvPr/>
        </p:nvCxnSpPr>
        <p:spPr>
          <a:xfrm flipV="1">
            <a:off x="7712800" y="2063534"/>
            <a:ext cx="0" cy="289818"/>
          </a:xfrm>
          <a:prstGeom prst="straightConnector1">
            <a:avLst/>
          </a:prstGeom>
          <a:ln w="38100">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F74643E-D997-4A76-8923-7317222FE157}"/>
              </a:ext>
            </a:extLst>
          </p:cNvPr>
          <p:cNvSpPr txBox="1"/>
          <p:nvPr/>
        </p:nvSpPr>
        <p:spPr>
          <a:xfrm>
            <a:off x="6668242" y="3003049"/>
            <a:ext cx="2095996" cy="353943"/>
          </a:xfrm>
          <a:prstGeom prst="rect">
            <a:avLst/>
          </a:prstGeom>
          <a:noFill/>
          <a:ln>
            <a:solidFill>
              <a:schemeClr val="tx1"/>
            </a:solidFill>
          </a:ln>
        </p:spPr>
        <p:txBody>
          <a:bodyPr wrap="square">
            <a:spAutoFit/>
          </a:bodyPr>
          <a:lstStyle/>
          <a:p>
            <a:pPr algn="ctr"/>
            <a:r>
              <a:rPr lang="en-US" sz="1700" dirty="0" err="1">
                <a:latin typeface="Consolas" panose="020B0609020204030204" pitchFamily="49" charset="0"/>
              </a:rPr>
              <a:t>int_domain_error</a:t>
            </a:r>
            <a:endParaRPr lang="en-US" sz="1700" dirty="0">
              <a:latin typeface="Consolas" panose="020B0609020204030204" pitchFamily="49" charset="0"/>
            </a:endParaRPr>
          </a:p>
        </p:txBody>
      </p:sp>
      <p:cxnSp>
        <p:nvCxnSpPr>
          <p:cNvPr id="22" name="Straight Arrow Connector 21">
            <a:extLst>
              <a:ext uri="{FF2B5EF4-FFF2-40B4-BE49-F238E27FC236}">
                <a16:creationId xmlns:a16="http://schemas.microsoft.com/office/drawing/2014/main" id="{8C8ACDA7-ACA0-462F-A5D1-09EC2CA83698}"/>
              </a:ext>
            </a:extLst>
          </p:cNvPr>
          <p:cNvCxnSpPr>
            <a:cxnSpLocks/>
          </p:cNvCxnSpPr>
          <p:nvPr/>
        </p:nvCxnSpPr>
        <p:spPr>
          <a:xfrm flipV="1">
            <a:off x="7709288" y="2711606"/>
            <a:ext cx="0" cy="289818"/>
          </a:xfrm>
          <a:prstGeom prst="straightConnector1">
            <a:avLst/>
          </a:prstGeom>
          <a:ln w="38100">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pic>
        <p:nvPicPr>
          <p:cNvPr id="23" name="Audio 22">
            <a:hlinkClick r:id="" action="ppaction://media"/>
            <a:extLst>
              <a:ext uri="{FF2B5EF4-FFF2-40B4-BE49-F238E27FC236}">
                <a16:creationId xmlns:a16="http://schemas.microsoft.com/office/drawing/2014/main" id="{5E89AAE3-BD89-4E21-94EA-86712B69830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2329245"/>
      </p:ext>
    </p:extLst>
  </p:cSld>
  <p:clrMapOvr>
    <a:masterClrMapping/>
  </p:clrMapOvr>
  <mc:AlternateContent xmlns:mc="http://schemas.openxmlformats.org/markup-compatibility/2006">
    <mc:Choice xmlns:p14="http://schemas.microsoft.com/office/powerpoint/2010/main" Requires="p14">
      <p:transition spd="slow" p14:dur="2000" advTm="61386"/>
    </mc:Choice>
    <mc:Fallback>
      <p:transition spd="slow" advTm="61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3"/>
                </p:tgtEl>
              </p:cMediaNode>
            </p:audio>
          </p:childTnLst>
        </p:cTn>
      </p:par>
    </p:tnLst>
    <p:bldLst>
      <p:bldP spid="11" grpId="0"/>
      <p:bldP spid="6" grpId="0" animBg="1"/>
      <p:bldP spid="6" grpId="1" animBg="1"/>
      <p:bldP spid="7" grpId="0" animBg="1"/>
      <p:bldP spid="8" grpId="0" animBg="1"/>
      <p:bldP spid="12"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7FF30-113D-4CA3-BD34-77EB6F7E4DB6}"/>
              </a:ext>
            </a:extLst>
          </p:cNvPr>
          <p:cNvSpPr>
            <a:spLocks noGrp="1"/>
          </p:cNvSpPr>
          <p:nvPr>
            <p:ph type="title"/>
          </p:nvPr>
        </p:nvSpPr>
        <p:spPr/>
        <p:txBody>
          <a:bodyPr/>
          <a:lstStyle/>
          <a:p>
            <a:r>
              <a:rPr lang="en-US" dirty="0"/>
              <a:t>Example classes</a:t>
            </a:r>
          </a:p>
        </p:txBody>
      </p:sp>
      <p:sp>
        <p:nvSpPr>
          <p:cNvPr id="3" name="Content Placeholder 2">
            <a:extLst>
              <a:ext uri="{FF2B5EF4-FFF2-40B4-BE49-F238E27FC236}">
                <a16:creationId xmlns:a16="http://schemas.microsoft.com/office/drawing/2014/main" id="{D7611452-D73A-4A6B-B322-0F934B754B4F}"/>
              </a:ext>
            </a:extLst>
          </p:cNvPr>
          <p:cNvSpPr>
            <a:spLocks noGrp="1"/>
          </p:cNvSpPr>
          <p:nvPr>
            <p:ph idx="1"/>
          </p:nvPr>
        </p:nvSpPr>
        <p:spPr>
          <a:xfrm>
            <a:off x="297269" y="847253"/>
            <a:ext cx="4202723" cy="4525963"/>
          </a:xfrm>
        </p:spPr>
        <p:txBody>
          <a:bodyPr>
            <a:noAutofit/>
          </a:bodyPr>
          <a:lstStyle/>
          <a:p>
            <a:pPr marL="0" indent="0">
              <a:buNone/>
            </a:pPr>
            <a:r>
              <a:rPr lang="en-US" sz="1450" dirty="0">
                <a:latin typeface="Consolas" panose="020B0609020204030204" pitchFamily="49" charset="0"/>
              </a:rPr>
              <a:t>class A {</a:t>
            </a:r>
          </a:p>
          <a:p>
            <a:pPr marL="0" indent="0">
              <a:buNone/>
            </a:pPr>
            <a:r>
              <a:rPr lang="en-US" sz="1450" dirty="0">
                <a:latin typeface="Consolas" panose="020B0609020204030204" pitchFamily="49" charset="0"/>
              </a:rPr>
              <a:t>  public:</a:t>
            </a:r>
          </a:p>
          <a:p>
            <a:pPr marL="0" indent="0">
              <a:buNone/>
            </a:pPr>
            <a:r>
              <a:rPr lang="en-US" sz="1450" dirty="0">
                <a:latin typeface="Consolas" panose="020B0609020204030204" pitchFamily="49" charset="0"/>
              </a:rPr>
              <a:t>    virtual void a() const;</a:t>
            </a:r>
          </a:p>
          <a:p>
            <a:pPr marL="0" indent="0">
              <a:buNone/>
            </a:pPr>
            <a:r>
              <a:rPr lang="en-US" sz="1450" dirty="0">
                <a:latin typeface="Consolas" panose="020B0609020204030204" pitchFamily="49" charset="0"/>
              </a:rPr>
              <a:t>};</a:t>
            </a:r>
          </a:p>
          <a:p>
            <a:pPr marL="0" indent="0">
              <a:buNone/>
            </a:pPr>
            <a:endParaRPr lang="en-US" sz="1450" dirty="0">
              <a:latin typeface="Consolas" panose="020B0609020204030204" pitchFamily="49" charset="0"/>
            </a:endParaRPr>
          </a:p>
          <a:p>
            <a:pPr marL="0" indent="0">
              <a:buNone/>
            </a:pPr>
            <a:r>
              <a:rPr lang="en-US" sz="1450" dirty="0">
                <a:latin typeface="Consolas" panose="020B0609020204030204" pitchFamily="49" charset="0"/>
              </a:rPr>
              <a:t>class B : public A {</a:t>
            </a:r>
          </a:p>
          <a:p>
            <a:pPr marL="0" indent="0">
              <a:buNone/>
            </a:pPr>
            <a:r>
              <a:rPr lang="en-US" sz="1450" dirty="0">
                <a:latin typeface="Consolas" panose="020B0609020204030204" pitchFamily="49" charset="0"/>
              </a:rPr>
              <a:t>  public:</a:t>
            </a:r>
          </a:p>
          <a:p>
            <a:pPr marL="0" indent="0">
              <a:buNone/>
            </a:pPr>
            <a:r>
              <a:rPr lang="en-US" sz="1450" dirty="0">
                <a:latin typeface="Consolas" panose="020B0609020204030204" pitchFamily="49" charset="0"/>
              </a:rPr>
              <a:t>    virtual void b() const;</a:t>
            </a:r>
          </a:p>
          <a:p>
            <a:pPr marL="0" indent="0">
              <a:buNone/>
            </a:pPr>
            <a:r>
              <a:rPr lang="en-US" sz="1450" dirty="0">
                <a:latin typeface="Consolas" panose="020B0609020204030204" pitchFamily="49" charset="0"/>
              </a:rPr>
              <a:t>};</a:t>
            </a:r>
          </a:p>
          <a:p>
            <a:pPr marL="0" indent="0">
              <a:buNone/>
            </a:pPr>
            <a:endParaRPr lang="en-US" sz="1450" dirty="0">
              <a:latin typeface="Consolas" panose="020B0609020204030204" pitchFamily="49" charset="0"/>
            </a:endParaRPr>
          </a:p>
          <a:p>
            <a:pPr marL="0" indent="0">
              <a:buNone/>
            </a:pPr>
            <a:r>
              <a:rPr lang="en-US" sz="1450" dirty="0">
                <a:latin typeface="Consolas" panose="020B0609020204030204" pitchFamily="49" charset="0"/>
              </a:rPr>
              <a:t>class C : public B {</a:t>
            </a:r>
          </a:p>
          <a:p>
            <a:pPr marL="0" indent="0">
              <a:buNone/>
            </a:pPr>
            <a:r>
              <a:rPr lang="en-US" sz="1450" dirty="0">
                <a:latin typeface="Consolas" panose="020B0609020204030204" pitchFamily="49" charset="0"/>
              </a:rPr>
              <a:t>  public:</a:t>
            </a:r>
          </a:p>
          <a:p>
            <a:pPr marL="0" indent="0">
              <a:buNone/>
            </a:pPr>
            <a:r>
              <a:rPr lang="en-US" sz="1450" dirty="0">
                <a:latin typeface="Consolas" panose="020B0609020204030204" pitchFamily="49" charset="0"/>
              </a:rPr>
              <a:t>    virtual void c() const;</a:t>
            </a:r>
          </a:p>
          <a:p>
            <a:pPr marL="0" indent="0">
              <a:buNone/>
            </a:pPr>
            <a:r>
              <a:rPr lang="en-US" sz="1450" dirty="0">
                <a:latin typeface="Consolas" panose="020B0609020204030204" pitchFamily="49" charset="0"/>
              </a:rPr>
              <a:t>    virtual void a() const override;</a:t>
            </a:r>
          </a:p>
          <a:p>
            <a:pPr marL="0" indent="0">
              <a:buNone/>
            </a:pPr>
            <a:r>
              <a:rPr lang="en-US" sz="1450" dirty="0">
                <a:latin typeface="Consolas" panose="020B0609020204030204" pitchFamily="49" charset="0"/>
              </a:rPr>
              <a:t>};</a:t>
            </a:r>
          </a:p>
          <a:p>
            <a:pPr marL="0" indent="0">
              <a:buNone/>
            </a:pPr>
            <a:endParaRPr lang="en-US" sz="1450" dirty="0">
              <a:latin typeface="Consolas" panose="020B0609020204030204" pitchFamily="49" charset="0"/>
            </a:endParaRPr>
          </a:p>
          <a:p>
            <a:pPr marL="0" indent="0">
              <a:buNone/>
            </a:pPr>
            <a:r>
              <a:rPr lang="en-US" sz="1450" dirty="0">
                <a:latin typeface="Consolas" panose="020B0609020204030204" pitchFamily="49" charset="0"/>
              </a:rPr>
              <a:t>class D : public C {</a:t>
            </a:r>
          </a:p>
          <a:p>
            <a:pPr marL="0" indent="0">
              <a:buNone/>
            </a:pPr>
            <a:r>
              <a:rPr lang="en-US" sz="1450" dirty="0">
                <a:latin typeface="Consolas" panose="020B0609020204030204" pitchFamily="49" charset="0"/>
              </a:rPr>
              <a:t>  public:</a:t>
            </a:r>
          </a:p>
          <a:p>
            <a:pPr marL="0" indent="0">
              <a:buNone/>
            </a:pPr>
            <a:r>
              <a:rPr lang="en-US" sz="1450" dirty="0">
                <a:latin typeface="Consolas" panose="020B0609020204030204" pitchFamily="49" charset="0"/>
              </a:rPr>
              <a:t>    virtual void d() const;</a:t>
            </a:r>
          </a:p>
          <a:p>
            <a:pPr marL="0" indent="0">
              <a:buNone/>
            </a:pPr>
            <a:r>
              <a:rPr lang="en-US" sz="1450" dirty="0">
                <a:latin typeface="Consolas" panose="020B0609020204030204" pitchFamily="49" charset="0"/>
              </a:rPr>
              <a:t>    virtual void b() const override;</a:t>
            </a:r>
          </a:p>
          <a:p>
            <a:pPr marL="0" indent="0">
              <a:buNone/>
            </a:pPr>
            <a:r>
              <a:rPr lang="en-US" sz="1450" dirty="0">
                <a:latin typeface="Consolas" panose="020B0609020204030204" pitchFamily="49" charset="0"/>
              </a:rPr>
              <a:t>};</a:t>
            </a:r>
            <a:endParaRPr lang="en-US" sz="1450" dirty="0"/>
          </a:p>
        </p:txBody>
      </p:sp>
      <p:sp>
        <p:nvSpPr>
          <p:cNvPr id="24" name="Content Placeholder 2">
            <a:extLst>
              <a:ext uri="{FF2B5EF4-FFF2-40B4-BE49-F238E27FC236}">
                <a16:creationId xmlns:a16="http://schemas.microsoft.com/office/drawing/2014/main" id="{DEC0F37F-E08E-49B4-9CF2-BC1A5CA3E0DF}"/>
              </a:ext>
            </a:extLst>
          </p:cNvPr>
          <p:cNvSpPr txBox="1">
            <a:spLocks/>
          </p:cNvSpPr>
          <p:nvPr/>
        </p:nvSpPr>
        <p:spPr bwMode="auto">
          <a:xfrm>
            <a:off x="4320481" y="936016"/>
            <a:ext cx="5076055" cy="60486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400" dirty="0">
                <a:latin typeface="Consolas" panose="020B0609020204030204" pitchFamily="49" charset="0"/>
              </a:rPr>
              <a:t>void A::a() const {</a:t>
            </a:r>
          </a:p>
          <a:p>
            <a:pPr marL="0" indent="0">
              <a:buFont typeface="Arial" panose="020B0604020202020204" pitchFamily="34" charset="0"/>
              <a:buNone/>
            </a:pPr>
            <a:r>
              <a:rPr lang="en-US" sz="1400" dirty="0">
                <a:latin typeface="Consolas" panose="020B0609020204030204" pitchFamily="49" charset="0"/>
              </a:rPr>
              <a:t>  std::</a:t>
            </a:r>
            <a:r>
              <a:rPr lang="en-US" sz="1400" dirty="0" err="1">
                <a:latin typeface="Consolas" panose="020B0609020204030204" pitchFamily="49" charset="0"/>
              </a:rPr>
              <a:t>cout</a:t>
            </a:r>
            <a:r>
              <a:rPr lang="en-US" sz="1400" dirty="0">
                <a:latin typeface="Consolas" panose="020B0609020204030204" pitchFamily="49" charset="0"/>
              </a:rPr>
              <a:t> &lt;&lt; "Calling A::a()" &lt;&lt; std::</a:t>
            </a:r>
            <a:r>
              <a:rPr lang="en-US" sz="1400" dirty="0" err="1">
                <a:latin typeface="Consolas" panose="020B0609020204030204" pitchFamily="49" charset="0"/>
              </a:rPr>
              <a:t>endl</a:t>
            </a:r>
            <a:r>
              <a:rPr lang="en-US" sz="1400" dirty="0">
                <a:latin typeface="Consolas" panose="020B0609020204030204" pitchFamily="49" charset="0"/>
              </a:rPr>
              <a:t>;</a:t>
            </a:r>
          </a:p>
          <a:p>
            <a:pPr marL="0" indent="0">
              <a:buFont typeface="Arial" panose="020B0604020202020204" pitchFamily="34" charset="0"/>
              <a:buNone/>
            </a:pPr>
            <a:r>
              <a:rPr lang="en-US" sz="1400" dirty="0">
                <a:latin typeface="Consolas" panose="020B0609020204030204" pitchFamily="49" charset="0"/>
              </a:rPr>
              <a:t>}</a:t>
            </a:r>
          </a:p>
          <a:p>
            <a:pPr marL="0" indent="0">
              <a:buFont typeface="Arial" panose="020B0604020202020204" pitchFamily="34" charset="0"/>
              <a:buNone/>
            </a:pPr>
            <a:endParaRPr lang="en-US" sz="1400" dirty="0">
              <a:latin typeface="Consolas" panose="020B0609020204030204" pitchFamily="49" charset="0"/>
            </a:endParaRPr>
          </a:p>
          <a:p>
            <a:pPr marL="0" indent="0">
              <a:buFont typeface="Arial" panose="020B0604020202020204" pitchFamily="34" charset="0"/>
              <a:buNone/>
            </a:pPr>
            <a:r>
              <a:rPr lang="en-US" sz="1400" dirty="0">
                <a:latin typeface="Consolas" panose="020B0609020204030204" pitchFamily="49" charset="0"/>
              </a:rPr>
              <a:t>void B::b() const {</a:t>
            </a:r>
          </a:p>
          <a:p>
            <a:pPr marL="0" indent="0">
              <a:buFont typeface="Arial" panose="020B0604020202020204" pitchFamily="34" charset="0"/>
              <a:buNone/>
            </a:pPr>
            <a:r>
              <a:rPr lang="en-US" sz="1400" dirty="0">
                <a:latin typeface="Consolas" panose="020B0609020204030204" pitchFamily="49" charset="0"/>
              </a:rPr>
              <a:t>  std::</a:t>
            </a:r>
            <a:r>
              <a:rPr lang="en-US" sz="1400" dirty="0" err="1">
                <a:latin typeface="Consolas" panose="020B0609020204030204" pitchFamily="49" charset="0"/>
              </a:rPr>
              <a:t>cout</a:t>
            </a:r>
            <a:r>
              <a:rPr lang="en-US" sz="1400" dirty="0">
                <a:latin typeface="Consolas" panose="020B0609020204030204" pitchFamily="49" charset="0"/>
              </a:rPr>
              <a:t> &lt;&lt; "Calling B::b()" &lt;&lt; std::</a:t>
            </a:r>
            <a:r>
              <a:rPr lang="en-US" sz="1400" dirty="0" err="1">
                <a:latin typeface="Consolas" panose="020B0609020204030204" pitchFamily="49" charset="0"/>
              </a:rPr>
              <a:t>endl</a:t>
            </a:r>
            <a:r>
              <a:rPr lang="en-US" sz="1400" dirty="0">
                <a:latin typeface="Consolas" panose="020B0609020204030204" pitchFamily="49" charset="0"/>
              </a:rPr>
              <a:t>;</a:t>
            </a:r>
          </a:p>
          <a:p>
            <a:pPr marL="0" indent="0">
              <a:buFont typeface="Arial" panose="020B0604020202020204" pitchFamily="34" charset="0"/>
              <a:buNone/>
            </a:pPr>
            <a:r>
              <a:rPr lang="en-US" sz="1400" dirty="0">
                <a:latin typeface="Consolas" panose="020B0609020204030204" pitchFamily="49" charset="0"/>
              </a:rPr>
              <a:t>}</a:t>
            </a:r>
          </a:p>
          <a:p>
            <a:pPr marL="0" indent="0">
              <a:buFont typeface="Arial" panose="020B0604020202020204" pitchFamily="34" charset="0"/>
              <a:buNone/>
            </a:pPr>
            <a:endParaRPr lang="en-US" sz="1400" dirty="0">
              <a:latin typeface="Consolas" panose="020B0609020204030204" pitchFamily="49" charset="0"/>
            </a:endParaRPr>
          </a:p>
          <a:p>
            <a:pPr marL="0" indent="0">
              <a:buFont typeface="Arial" panose="020B0604020202020204" pitchFamily="34" charset="0"/>
              <a:buNone/>
            </a:pPr>
            <a:r>
              <a:rPr lang="en-US" sz="1400" dirty="0">
                <a:latin typeface="Consolas" panose="020B0609020204030204" pitchFamily="49" charset="0"/>
              </a:rPr>
              <a:t>void C::c() const {</a:t>
            </a:r>
          </a:p>
          <a:p>
            <a:pPr marL="0" indent="0">
              <a:buFont typeface="Arial" panose="020B0604020202020204" pitchFamily="34" charset="0"/>
              <a:buNone/>
            </a:pPr>
            <a:r>
              <a:rPr lang="en-US" sz="1400" dirty="0">
                <a:latin typeface="Consolas" panose="020B0609020204030204" pitchFamily="49" charset="0"/>
              </a:rPr>
              <a:t>  std::</a:t>
            </a:r>
            <a:r>
              <a:rPr lang="en-US" sz="1400" dirty="0" err="1">
                <a:latin typeface="Consolas" panose="020B0609020204030204" pitchFamily="49" charset="0"/>
              </a:rPr>
              <a:t>cout</a:t>
            </a:r>
            <a:r>
              <a:rPr lang="en-US" sz="1400" dirty="0">
                <a:latin typeface="Consolas" panose="020B0609020204030204" pitchFamily="49" charset="0"/>
              </a:rPr>
              <a:t> &lt;&lt; "Calling C::c()" &lt;&lt; std::</a:t>
            </a:r>
            <a:r>
              <a:rPr lang="en-US" sz="1400" dirty="0" err="1">
                <a:latin typeface="Consolas" panose="020B0609020204030204" pitchFamily="49" charset="0"/>
              </a:rPr>
              <a:t>endl</a:t>
            </a:r>
            <a:r>
              <a:rPr lang="en-US" sz="1400" dirty="0">
                <a:latin typeface="Consolas" panose="020B0609020204030204" pitchFamily="49" charset="0"/>
              </a:rPr>
              <a:t>;</a:t>
            </a:r>
          </a:p>
          <a:p>
            <a:pPr marL="0" indent="0">
              <a:buFont typeface="Arial" panose="020B0604020202020204" pitchFamily="34" charset="0"/>
              <a:buNone/>
            </a:pPr>
            <a:r>
              <a:rPr lang="en-US" sz="1400" dirty="0">
                <a:latin typeface="Consolas" panose="020B0609020204030204" pitchFamily="49" charset="0"/>
              </a:rPr>
              <a:t>}</a:t>
            </a:r>
          </a:p>
          <a:p>
            <a:pPr marL="0" indent="0">
              <a:buFont typeface="Arial" panose="020B0604020202020204" pitchFamily="34" charset="0"/>
              <a:buNone/>
            </a:pPr>
            <a:endParaRPr lang="en-US" sz="1400" dirty="0">
              <a:latin typeface="Consolas" panose="020B0609020204030204" pitchFamily="49" charset="0"/>
            </a:endParaRPr>
          </a:p>
          <a:p>
            <a:pPr marL="0" indent="0">
              <a:buFont typeface="Arial" panose="020B0604020202020204" pitchFamily="34" charset="0"/>
              <a:buNone/>
            </a:pPr>
            <a:r>
              <a:rPr lang="en-US" sz="1400" dirty="0">
                <a:latin typeface="Consolas" panose="020B0609020204030204" pitchFamily="49" charset="0"/>
              </a:rPr>
              <a:t>void C::a() const {</a:t>
            </a:r>
          </a:p>
          <a:p>
            <a:pPr marL="0" indent="0">
              <a:buFont typeface="Arial" panose="020B0604020202020204" pitchFamily="34" charset="0"/>
              <a:buNone/>
            </a:pPr>
            <a:r>
              <a:rPr lang="en-US" sz="1400" dirty="0">
                <a:latin typeface="Consolas" panose="020B0609020204030204" pitchFamily="49" charset="0"/>
              </a:rPr>
              <a:t>  std::</a:t>
            </a:r>
            <a:r>
              <a:rPr lang="en-US" sz="1400" dirty="0" err="1">
                <a:latin typeface="Consolas" panose="020B0609020204030204" pitchFamily="49" charset="0"/>
              </a:rPr>
              <a:t>cout</a:t>
            </a:r>
            <a:r>
              <a:rPr lang="en-US" sz="1400" dirty="0">
                <a:latin typeface="Consolas" panose="020B0609020204030204" pitchFamily="49" charset="0"/>
              </a:rPr>
              <a:t> &lt;&lt; "Calling C::a()" &lt;&lt; std::</a:t>
            </a:r>
            <a:r>
              <a:rPr lang="en-US" sz="1400" dirty="0" err="1">
                <a:latin typeface="Consolas" panose="020B0609020204030204" pitchFamily="49" charset="0"/>
              </a:rPr>
              <a:t>endl</a:t>
            </a:r>
            <a:r>
              <a:rPr lang="en-US" sz="1400" dirty="0">
                <a:latin typeface="Consolas" panose="020B0609020204030204" pitchFamily="49" charset="0"/>
              </a:rPr>
              <a:t>;</a:t>
            </a:r>
          </a:p>
          <a:p>
            <a:pPr marL="0" indent="0">
              <a:buFont typeface="Arial" panose="020B0604020202020204" pitchFamily="34" charset="0"/>
              <a:buNone/>
            </a:pPr>
            <a:r>
              <a:rPr lang="en-US" sz="1400" dirty="0">
                <a:latin typeface="Consolas" panose="020B0609020204030204" pitchFamily="49" charset="0"/>
              </a:rPr>
              <a:t>}</a:t>
            </a:r>
          </a:p>
          <a:p>
            <a:pPr marL="0" indent="0">
              <a:buFont typeface="Arial" panose="020B0604020202020204" pitchFamily="34" charset="0"/>
              <a:buNone/>
            </a:pPr>
            <a:endParaRPr lang="en-US" sz="1400" dirty="0">
              <a:latin typeface="Consolas" panose="020B0609020204030204" pitchFamily="49" charset="0"/>
            </a:endParaRPr>
          </a:p>
          <a:p>
            <a:pPr marL="0" indent="0">
              <a:buFont typeface="Arial" panose="020B0604020202020204" pitchFamily="34" charset="0"/>
              <a:buNone/>
            </a:pPr>
            <a:r>
              <a:rPr lang="en-US" sz="1400" dirty="0">
                <a:latin typeface="Consolas" panose="020B0609020204030204" pitchFamily="49" charset="0"/>
              </a:rPr>
              <a:t>void D::d() const {</a:t>
            </a:r>
          </a:p>
          <a:p>
            <a:pPr marL="0" indent="0">
              <a:buFont typeface="Arial" panose="020B0604020202020204" pitchFamily="34" charset="0"/>
              <a:buNone/>
            </a:pPr>
            <a:r>
              <a:rPr lang="en-US" sz="1400" dirty="0">
                <a:latin typeface="Consolas" panose="020B0609020204030204" pitchFamily="49" charset="0"/>
              </a:rPr>
              <a:t>  std::</a:t>
            </a:r>
            <a:r>
              <a:rPr lang="en-US" sz="1400" dirty="0" err="1">
                <a:latin typeface="Consolas" panose="020B0609020204030204" pitchFamily="49" charset="0"/>
              </a:rPr>
              <a:t>cout</a:t>
            </a:r>
            <a:r>
              <a:rPr lang="en-US" sz="1400" dirty="0">
                <a:latin typeface="Consolas" panose="020B0609020204030204" pitchFamily="49" charset="0"/>
              </a:rPr>
              <a:t> &lt;&lt; "Calling D::d()" &lt;&lt; std::</a:t>
            </a:r>
            <a:r>
              <a:rPr lang="en-US" sz="1400" dirty="0" err="1">
                <a:latin typeface="Consolas" panose="020B0609020204030204" pitchFamily="49" charset="0"/>
              </a:rPr>
              <a:t>endl</a:t>
            </a:r>
            <a:r>
              <a:rPr lang="en-US" sz="1400" dirty="0">
                <a:latin typeface="Consolas" panose="020B0609020204030204" pitchFamily="49" charset="0"/>
              </a:rPr>
              <a:t>;</a:t>
            </a:r>
          </a:p>
          <a:p>
            <a:pPr marL="0" indent="0">
              <a:buFont typeface="Arial" panose="020B0604020202020204" pitchFamily="34" charset="0"/>
              <a:buNone/>
            </a:pPr>
            <a:r>
              <a:rPr lang="en-US" sz="1400" dirty="0">
                <a:latin typeface="Consolas" panose="020B0609020204030204" pitchFamily="49" charset="0"/>
              </a:rPr>
              <a:t>}</a:t>
            </a:r>
          </a:p>
          <a:p>
            <a:pPr marL="0" indent="0">
              <a:buFont typeface="Arial" panose="020B0604020202020204" pitchFamily="34" charset="0"/>
              <a:buNone/>
            </a:pPr>
            <a:endParaRPr lang="en-US" sz="1400" dirty="0">
              <a:latin typeface="Consolas" panose="020B0609020204030204" pitchFamily="49" charset="0"/>
            </a:endParaRPr>
          </a:p>
          <a:p>
            <a:pPr marL="0" indent="0">
              <a:buFont typeface="Arial" panose="020B0604020202020204" pitchFamily="34" charset="0"/>
              <a:buNone/>
            </a:pPr>
            <a:r>
              <a:rPr lang="en-US" sz="1400" dirty="0">
                <a:latin typeface="Consolas" panose="020B0609020204030204" pitchFamily="49" charset="0"/>
              </a:rPr>
              <a:t>void D::b() const {</a:t>
            </a:r>
          </a:p>
          <a:p>
            <a:pPr marL="0" indent="0">
              <a:buFont typeface="Arial" panose="020B0604020202020204" pitchFamily="34" charset="0"/>
              <a:buNone/>
            </a:pPr>
            <a:r>
              <a:rPr lang="en-US" sz="1400" dirty="0">
                <a:latin typeface="Consolas" panose="020B0609020204030204" pitchFamily="49" charset="0"/>
              </a:rPr>
              <a:t>  std::</a:t>
            </a:r>
            <a:r>
              <a:rPr lang="en-US" sz="1400" dirty="0" err="1">
                <a:latin typeface="Consolas" panose="020B0609020204030204" pitchFamily="49" charset="0"/>
              </a:rPr>
              <a:t>cout</a:t>
            </a:r>
            <a:r>
              <a:rPr lang="en-US" sz="1400" dirty="0">
                <a:latin typeface="Consolas" panose="020B0609020204030204" pitchFamily="49" charset="0"/>
              </a:rPr>
              <a:t> &lt;&lt; "Calling D::b()" &lt;&lt; std::</a:t>
            </a:r>
            <a:r>
              <a:rPr lang="en-US" sz="1400" dirty="0" err="1">
                <a:latin typeface="Consolas" panose="020B0609020204030204" pitchFamily="49" charset="0"/>
              </a:rPr>
              <a:t>endl</a:t>
            </a:r>
            <a:r>
              <a:rPr lang="en-US" sz="1400" dirty="0">
                <a:latin typeface="Consolas" panose="020B0609020204030204" pitchFamily="49" charset="0"/>
              </a:rPr>
              <a:t>;</a:t>
            </a:r>
          </a:p>
          <a:p>
            <a:pPr marL="0" indent="0">
              <a:buFont typeface="Arial" panose="020B0604020202020204" pitchFamily="34" charset="0"/>
              <a:buNone/>
            </a:pPr>
            <a:r>
              <a:rPr lang="en-US" sz="1400" dirty="0">
                <a:latin typeface="Consolas" panose="020B0609020204030204" pitchFamily="49" charset="0"/>
              </a:rPr>
              <a:t>}</a:t>
            </a:r>
          </a:p>
        </p:txBody>
      </p:sp>
      <p:pic>
        <p:nvPicPr>
          <p:cNvPr id="27" name="Audio 26">
            <a:hlinkClick r:id="" action="ppaction://media"/>
            <a:extLst>
              <a:ext uri="{FF2B5EF4-FFF2-40B4-BE49-F238E27FC236}">
                <a16:creationId xmlns:a16="http://schemas.microsoft.com/office/drawing/2014/main" id="{E7C4E75C-3118-4D52-9872-393E9E1E65D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75018668"/>
      </p:ext>
    </p:extLst>
  </p:cSld>
  <p:clrMapOvr>
    <a:masterClrMapping/>
  </p:clrMapOvr>
  <mc:AlternateContent xmlns:mc="http://schemas.openxmlformats.org/markup-compatibility/2006">
    <mc:Choice xmlns:p14="http://schemas.microsoft.com/office/powerpoint/2010/main" Requires="p14">
      <p:transition spd="slow" p14:dur="2000" advTm="82132"/>
    </mc:Choice>
    <mc:Fallback>
      <p:transition spd="slow" advTm="82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7FF30-113D-4CA3-BD34-77EB6F7E4DB6}"/>
              </a:ext>
            </a:extLst>
          </p:cNvPr>
          <p:cNvSpPr>
            <a:spLocks noGrp="1"/>
          </p:cNvSpPr>
          <p:nvPr>
            <p:ph type="title"/>
          </p:nvPr>
        </p:nvSpPr>
        <p:spPr/>
        <p:txBody>
          <a:bodyPr/>
          <a:lstStyle/>
          <a:p>
            <a:r>
              <a:rPr lang="en-US" dirty="0"/>
              <a:t>Example classes</a:t>
            </a:r>
          </a:p>
        </p:txBody>
      </p:sp>
      <p:sp>
        <p:nvSpPr>
          <p:cNvPr id="3" name="Content Placeholder 2">
            <a:extLst>
              <a:ext uri="{FF2B5EF4-FFF2-40B4-BE49-F238E27FC236}">
                <a16:creationId xmlns:a16="http://schemas.microsoft.com/office/drawing/2014/main" id="{D7611452-D73A-4A6B-B322-0F934B754B4F}"/>
              </a:ext>
            </a:extLst>
          </p:cNvPr>
          <p:cNvSpPr>
            <a:spLocks noGrp="1"/>
          </p:cNvSpPr>
          <p:nvPr>
            <p:ph idx="1"/>
          </p:nvPr>
        </p:nvSpPr>
        <p:spPr>
          <a:xfrm>
            <a:off x="457200" y="836712"/>
            <a:ext cx="5842992" cy="4525963"/>
          </a:xfrm>
        </p:spPr>
        <p:txBody>
          <a:bodyPr>
            <a:noAutofit/>
          </a:bodyPr>
          <a:lstStyle/>
          <a:p>
            <a:pPr marL="0" indent="0">
              <a:buNone/>
            </a:pPr>
            <a:r>
              <a:rPr lang="en-US" sz="1500" dirty="0">
                <a:latin typeface="Consolas" panose="020B0609020204030204" pitchFamily="49" charset="0"/>
              </a:rPr>
              <a:t>int main() {</a:t>
            </a:r>
          </a:p>
          <a:p>
            <a:pPr marL="0" indent="0">
              <a:buNone/>
            </a:pPr>
            <a:r>
              <a:rPr lang="en-US" sz="1500" dirty="0">
                <a:latin typeface="Consolas" panose="020B0609020204030204" pitchFamily="49" charset="0"/>
              </a:rPr>
              <a:t>    D data{};</a:t>
            </a:r>
          </a:p>
          <a:p>
            <a:pPr marL="0" indent="0">
              <a:buNone/>
            </a:pPr>
            <a:r>
              <a:rPr lang="en-US" sz="1500" dirty="0">
                <a:latin typeface="Consolas" panose="020B0609020204030204" pitchFamily="49" charset="0"/>
              </a:rPr>
              <a:t>    </a:t>
            </a:r>
            <a:r>
              <a:rPr lang="en-US" sz="1500" dirty="0" err="1">
                <a:latin typeface="Consolas" panose="020B0609020204030204" pitchFamily="49" charset="0"/>
              </a:rPr>
              <a:t>data.a</a:t>
            </a:r>
            <a:r>
              <a:rPr lang="en-US" sz="1500" dirty="0">
                <a:latin typeface="Consolas" panose="020B0609020204030204" pitchFamily="49" charset="0"/>
              </a:rPr>
              <a:t>();</a:t>
            </a:r>
          </a:p>
          <a:p>
            <a:pPr marL="0" indent="0">
              <a:buNone/>
            </a:pPr>
            <a:r>
              <a:rPr lang="en-US" sz="1500" dirty="0">
                <a:latin typeface="Consolas" panose="020B0609020204030204" pitchFamily="49" charset="0"/>
              </a:rPr>
              <a:t>    </a:t>
            </a:r>
            <a:r>
              <a:rPr lang="en-US" sz="1500" dirty="0" err="1">
                <a:latin typeface="Consolas" panose="020B0609020204030204" pitchFamily="49" charset="0"/>
              </a:rPr>
              <a:t>data.b</a:t>
            </a:r>
            <a:r>
              <a:rPr lang="en-US" sz="1500" dirty="0">
                <a:latin typeface="Consolas" panose="020B0609020204030204" pitchFamily="49" charset="0"/>
              </a:rPr>
              <a:t>();</a:t>
            </a:r>
          </a:p>
          <a:p>
            <a:pPr marL="0" indent="0">
              <a:buNone/>
            </a:pPr>
            <a:r>
              <a:rPr lang="en-US" sz="1500" dirty="0">
                <a:latin typeface="Consolas" panose="020B0609020204030204" pitchFamily="49" charset="0"/>
              </a:rPr>
              <a:t>    </a:t>
            </a:r>
            <a:r>
              <a:rPr lang="en-US" sz="1500" dirty="0" err="1">
                <a:latin typeface="Consolas" panose="020B0609020204030204" pitchFamily="49" charset="0"/>
              </a:rPr>
              <a:t>data.c</a:t>
            </a:r>
            <a:r>
              <a:rPr lang="en-US" sz="1500" dirty="0">
                <a:latin typeface="Consolas" panose="020B0609020204030204" pitchFamily="49" charset="0"/>
              </a:rPr>
              <a:t>();</a:t>
            </a:r>
          </a:p>
          <a:p>
            <a:pPr marL="0" indent="0">
              <a:buNone/>
            </a:pPr>
            <a:r>
              <a:rPr lang="en-US" sz="1500" dirty="0">
                <a:latin typeface="Consolas" panose="020B0609020204030204" pitchFamily="49" charset="0"/>
              </a:rPr>
              <a:t>    </a:t>
            </a:r>
            <a:r>
              <a:rPr lang="en-US" sz="1500" dirty="0" err="1">
                <a:latin typeface="Consolas" panose="020B0609020204030204" pitchFamily="49" charset="0"/>
              </a:rPr>
              <a:t>data.d</a:t>
            </a:r>
            <a:r>
              <a:rPr lang="en-US" sz="1500" dirty="0">
                <a:latin typeface="Consolas" panose="020B0609020204030204" pitchFamily="49" charset="0"/>
              </a:rPr>
              <a:t>();</a:t>
            </a:r>
          </a:p>
          <a:p>
            <a:pPr marL="0" indent="0">
              <a:buNone/>
            </a:pPr>
            <a:r>
              <a:rPr lang="en-US" sz="1500" dirty="0">
                <a:latin typeface="Consolas" panose="020B0609020204030204" pitchFamily="49" charset="0"/>
              </a:rPr>
              <a:t>  </a:t>
            </a:r>
          </a:p>
          <a:p>
            <a:pPr marL="0" indent="0">
              <a:buNone/>
            </a:pPr>
            <a:r>
              <a:rPr lang="en-US" sz="1500" dirty="0">
                <a:latin typeface="Consolas" panose="020B0609020204030204" pitchFamily="49" charset="0"/>
              </a:rPr>
              <a:t>    C &amp;</a:t>
            </a:r>
            <a:r>
              <a:rPr lang="en-US" sz="1500" dirty="0" err="1">
                <a:latin typeface="Consolas" panose="020B0609020204030204" pitchFamily="49" charset="0"/>
              </a:rPr>
              <a:t>c_ref</a:t>
            </a:r>
            <a:r>
              <a:rPr lang="en-US" sz="1500" dirty="0">
                <a:latin typeface="Consolas" panose="020B0609020204030204" pitchFamily="49" charset="0"/>
              </a:rPr>
              <a:t>{ data };</a:t>
            </a:r>
          </a:p>
          <a:p>
            <a:pPr marL="0" indent="0">
              <a:buNone/>
            </a:pPr>
            <a:r>
              <a:rPr lang="en-US" sz="1500" dirty="0">
                <a:latin typeface="Consolas" panose="020B0609020204030204" pitchFamily="49" charset="0"/>
              </a:rPr>
              <a:t>    </a:t>
            </a:r>
            <a:r>
              <a:rPr lang="en-US" sz="1500" dirty="0" err="1">
                <a:latin typeface="Consolas" panose="020B0609020204030204" pitchFamily="49" charset="0"/>
              </a:rPr>
              <a:t>c_ref.a</a:t>
            </a:r>
            <a:r>
              <a:rPr lang="en-US" sz="1500" dirty="0">
                <a:latin typeface="Consolas" panose="020B0609020204030204" pitchFamily="49" charset="0"/>
              </a:rPr>
              <a:t>();</a:t>
            </a:r>
          </a:p>
          <a:p>
            <a:pPr marL="0" indent="0">
              <a:buNone/>
            </a:pPr>
            <a:r>
              <a:rPr lang="en-US" sz="1500" dirty="0">
                <a:latin typeface="Consolas" panose="020B0609020204030204" pitchFamily="49" charset="0"/>
              </a:rPr>
              <a:t>    </a:t>
            </a:r>
            <a:r>
              <a:rPr lang="en-US" sz="1500" dirty="0" err="1">
                <a:latin typeface="Consolas" panose="020B0609020204030204" pitchFamily="49" charset="0"/>
              </a:rPr>
              <a:t>c_ref.b</a:t>
            </a:r>
            <a:r>
              <a:rPr lang="en-US" sz="1500" dirty="0">
                <a:latin typeface="Consolas" panose="020B0609020204030204" pitchFamily="49" charset="0"/>
              </a:rPr>
              <a:t>();</a:t>
            </a:r>
          </a:p>
          <a:p>
            <a:pPr marL="0" indent="0">
              <a:buNone/>
            </a:pPr>
            <a:r>
              <a:rPr lang="en-US" sz="1500" dirty="0">
                <a:latin typeface="Consolas" panose="020B0609020204030204" pitchFamily="49" charset="0"/>
              </a:rPr>
              <a:t>    </a:t>
            </a:r>
            <a:r>
              <a:rPr lang="en-US" sz="1500" dirty="0" err="1">
                <a:latin typeface="Consolas" panose="020B0609020204030204" pitchFamily="49" charset="0"/>
              </a:rPr>
              <a:t>c_ref.c</a:t>
            </a:r>
            <a:r>
              <a:rPr lang="en-US" sz="1500" dirty="0">
                <a:latin typeface="Consolas" panose="020B0609020204030204" pitchFamily="49" charset="0"/>
              </a:rPr>
              <a:t>();</a:t>
            </a:r>
          </a:p>
          <a:p>
            <a:pPr marL="0" indent="0">
              <a:buNone/>
            </a:pPr>
            <a:endParaRPr lang="en-US" sz="1500" dirty="0">
              <a:latin typeface="Consolas" panose="020B0609020204030204" pitchFamily="49" charset="0"/>
            </a:endParaRPr>
          </a:p>
          <a:p>
            <a:pPr marL="0" indent="0">
              <a:buNone/>
            </a:pPr>
            <a:r>
              <a:rPr lang="en-US" sz="1500" dirty="0">
                <a:latin typeface="Consolas" panose="020B0609020204030204" pitchFamily="49" charset="0"/>
              </a:rPr>
              <a:t>     B &amp;</a:t>
            </a:r>
            <a:r>
              <a:rPr lang="en-US" sz="1500" dirty="0" err="1">
                <a:latin typeface="Consolas" panose="020B0609020204030204" pitchFamily="49" charset="0"/>
              </a:rPr>
              <a:t>b_ref</a:t>
            </a:r>
            <a:r>
              <a:rPr lang="en-US" sz="1500" dirty="0">
                <a:latin typeface="Consolas" panose="020B0609020204030204" pitchFamily="49" charset="0"/>
              </a:rPr>
              <a:t>{ data };</a:t>
            </a:r>
          </a:p>
          <a:p>
            <a:pPr marL="0" indent="0">
              <a:buNone/>
            </a:pPr>
            <a:r>
              <a:rPr lang="en-US" sz="1500" dirty="0">
                <a:latin typeface="Consolas" panose="020B0609020204030204" pitchFamily="49" charset="0"/>
              </a:rPr>
              <a:t>     </a:t>
            </a:r>
            <a:r>
              <a:rPr lang="en-US" sz="1500" dirty="0" err="1">
                <a:latin typeface="Consolas" panose="020B0609020204030204" pitchFamily="49" charset="0"/>
              </a:rPr>
              <a:t>b_ref.a</a:t>
            </a:r>
            <a:r>
              <a:rPr lang="en-US" sz="1500" dirty="0">
                <a:latin typeface="Consolas" panose="020B0609020204030204" pitchFamily="49" charset="0"/>
              </a:rPr>
              <a:t>();</a:t>
            </a:r>
          </a:p>
          <a:p>
            <a:pPr marL="0" indent="0">
              <a:buNone/>
            </a:pPr>
            <a:r>
              <a:rPr lang="en-US" sz="1500" dirty="0">
                <a:latin typeface="Consolas" panose="020B0609020204030204" pitchFamily="49" charset="0"/>
              </a:rPr>
              <a:t>     </a:t>
            </a:r>
            <a:r>
              <a:rPr lang="en-US" sz="1500" dirty="0" err="1">
                <a:latin typeface="Consolas" panose="020B0609020204030204" pitchFamily="49" charset="0"/>
              </a:rPr>
              <a:t>b_ref.b</a:t>
            </a:r>
            <a:r>
              <a:rPr lang="en-US" sz="1500" dirty="0">
                <a:latin typeface="Consolas" panose="020B0609020204030204" pitchFamily="49" charset="0"/>
              </a:rPr>
              <a:t>();</a:t>
            </a:r>
          </a:p>
          <a:p>
            <a:pPr marL="0" indent="0">
              <a:buNone/>
            </a:pPr>
            <a:endParaRPr lang="en-US" sz="1500" dirty="0">
              <a:latin typeface="Consolas" panose="020B0609020204030204" pitchFamily="49" charset="0"/>
            </a:endParaRPr>
          </a:p>
          <a:p>
            <a:pPr marL="0" indent="0">
              <a:buNone/>
            </a:pPr>
            <a:r>
              <a:rPr lang="en-US" sz="1500" dirty="0">
                <a:latin typeface="Consolas" panose="020B0609020204030204" pitchFamily="49" charset="0"/>
              </a:rPr>
              <a:t>     A &amp;</a:t>
            </a:r>
            <a:r>
              <a:rPr lang="en-US" sz="1500" dirty="0" err="1">
                <a:latin typeface="Consolas" panose="020B0609020204030204" pitchFamily="49" charset="0"/>
              </a:rPr>
              <a:t>a_ref</a:t>
            </a:r>
            <a:r>
              <a:rPr lang="en-US" sz="1500" dirty="0">
                <a:latin typeface="Consolas" panose="020B0609020204030204" pitchFamily="49" charset="0"/>
              </a:rPr>
              <a:t>{ data };</a:t>
            </a:r>
          </a:p>
          <a:p>
            <a:pPr marL="0" indent="0">
              <a:buNone/>
            </a:pPr>
            <a:r>
              <a:rPr lang="en-US" sz="1500" dirty="0">
                <a:latin typeface="Consolas" panose="020B0609020204030204" pitchFamily="49" charset="0"/>
              </a:rPr>
              <a:t>     </a:t>
            </a:r>
            <a:r>
              <a:rPr lang="en-US" sz="1500" dirty="0" err="1">
                <a:latin typeface="Consolas" panose="020B0609020204030204" pitchFamily="49" charset="0"/>
              </a:rPr>
              <a:t>a_ref.a</a:t>
            </a:r>
            <a:r>
              <a:rPr lang="en-US" sz="1500" dirty="0">
                <a:latin typeface="Consolas" panose="020B0609020204030204" pitchFamily="49" charset="0"/>
              </a:rPr>
              <a:t>();</a:t>
            </a:r>
          </a:p>
          <a:p>
            <a:pPr marL="0" indent="0">
              <a:buNone/>
            </a:pPr>
            <a:endParaRPr lang="en-US" sz="1500" dirty="0">
              <a:latin typeface="Consolas" panose="020B0609020204030204" pitchFamily="49" charset="0"/>
            </a:endParaRPr>
          </a:p>
          <a:p>
            <a:pPr marL="0" indent="0">
              <a:buNone/>
            </a:pPr>
            <a:r>
              <a:rPr lang="en-US" sz="1500" dirty="0">
                <a:latin typeface="Consolas" panose="020B0609020204030204" pitchFamily="49" charset="0"/>
              </a:rPr>
              <a:t>     return 0;</a:t>
            </a:r>
          </a:p>
          <a:p>
            <a:pPr marL="0" indent="0">
              <a:buNone/>
            </a:pPr>
            <a:r>
              <a:rPr lang="en-US" sz="1500" dirty="0">
                <a:latin typeface="Consolas" panose="020B0609020204030204" pitchFamily="49" charset="0"/>
              </a:rPr>
              <a:t>}</a:t>
            </a:r>
          </a:p>
        </p:txBody>
      </p:sp>
      <p:sp>
        <p:nvSpPr>
          <p:cNvPr id="9" name="TextBox 8">
            <a:extLst>
              <a:ext uri="{FF2B5EF4-FFF2-40B4-BE49-F238E27FC236}">
                <a16:creationId xmlns:a16="http://schemas.microsoft.com/office/drawing/2014/main" id="{3505E2C2-7975-4082-BE20-7F0E894E1ED9}"/>
              </a:ext>
            </a:extLst>
          </p:cNvPr>
          <p:cNvSpPr txBox="1"/>
          <p:nvPr/>
        </p:nvSpPr>
        <p:spPr>
          <a:xfrm>
            <a:off x="3563888" y="1417638"/>
            <a:ext cx="4538588" cy="1231106"/>
          </a:xfrm>
          <a:prstGeom prst="rect">
            <a:avLst/>
          </a:prstGeom>
          <a:noFill/>
        </p:spPr>
        <p:txBody>
          <a:bodyPr wrap="square">
            <a:spAutoFit/>
          </a:bodyPr>
          <a:lstStyle/>
          <a:p>
            <a:r>
              <a:rPr lang="en-US" dirty="0">
                <a:solidFill>
                  <a:prstClr val="black"/>
                </a:solidFill>
                <a:latin typeface="Consolas" panose="020B0609020204030204" pitchFamily="49" charset="0"/>
                <a:cs typeface="Arial" pitchFamily="34" charset="0"/>
              </a:rPr>
              <a:t>Calling C</a:t>
            </a:r>
            <a:r>
              <a:rPr lang="pt-BR" dirty="0">
                <a:solidFill>
                  <a:prstClr val="black"/>
                </a:solidFill>
                <a:latin typeface="Consolas" panose="020B0609020204030204" pitchFamily="49" charset="0"/>
                <a:cs typeface="Arial" pitchFamily="34" charset="0"/>
              </a:rPr>
              <a:t>::a()</a:t>
            </a:r>
          </a:p>
          <a:p>
            <a:r>
              <a:rPr lang="en-US" dirty="0">
                <a:solidFill>
                  <a:prstClr val="black"/>
                </a:solidFill>
                <a:latin typeface="Consolas" panose="020B0609020204030204" pitchFamily="49" charset="0"/>
                <a:cs typeface="Arial" pitchFamily="34" charset="0"/>
              </a:rPr>
              <a:t>Calling D</a:t>
            </a:r>
            <a:r>
              <a:rPr lang="pt-BR" dirty="0">
                <a:solidFill>
                  <a:prstClr val="black"/>
                </a:solidFill>
                <a:latin typeface="Consolas" panose="020B0609020204030204" pitchFamily="49" charset="0"/>
                <a:cs typeface="Arial" pitchFamily="34" charset="0"/>
              </a:rPr>
              <a:t>::b()</a:t>
            </a:r>
          </a:p>
          <a:p>
            <a:r>
              <a:rPr lang="en-US" dirty="0">
                <a:solidFill>
                  <a:prstClr val="black"/>
                </a:solidFill>
                <a:latin typeface="Consolas" panose="020B0609020204030204" pitchFamily="49" charset="0"/>
                <a:cs typeface="Arial" pitchFamily="34" charset="0"/>
              </a:rPr>
              <a:t>Calling </a:t>
            </a:r>
            <a:r>
              <a:rPr lang="pt-BR" dirty="0">
                <a:solidFill>
                  <a:prstClr val="black"/>
                </a:solidFill>
                <a:latin typeface="Consolas" panose="020B0609020204030204" pitchFamily="49" charset="0"/>
                <a:cs typeface="Arial" pitchFamily="34" charset="0"/>
              </a:rPr>
              <a:t>C::c()</a:t>
            </a:r>
          </a:p>
          <a:p>
            <a:r>
              <a:rPr lang="en-US" dirty="0">
                <a:solidFill>
                  <a:prstClr val="black"/>
                </a:solidFill>
                <a:latin typeface="Consolas" panose="020B0609020204030204" pitchFamily="49" charset="0"/>
                <a:cs typeface="Arial" pitchFamily="34" charset="0"/>
              </a:rPr>
              <a:t>Calling </a:t>
            </a:r>
            <a:r>
              <a:rPr lang="pt-BR" dirty="0">
                <a:solidFill>
                  <a:prstClr val="black"/>
                </a:solidFill>
                <a:latin typeface="Consolas" panose="020B0609020204030204" pitchFamily="49" charset="0"/>
                <a:cs typeface="Arial" pitchFamily="34" charset="0"/>
              </a:rPr>
              <a:t>D::d()</a:t>
            </a:r>
            <a:endParaRPr lang="en-US" sz="2000" dirty="0"/>
          </a:p>
        </p:txBody>
      </p:sp>
      <p:sp>
        <p:nvSpPr>
          <p:cNvPr id="10" name="TextBox 9">
            <a:extLst>
              <a:ext uri="{FF2B5EF4-FFF2-40B4-BE49-F238E27FC236}">
                <a16:creationId xmlns:a16="http://schemas.microsoft.com/office/drawing/2014/main" id="{2F6B63BA-B5E4-4B2E-9A42-29D1DFDC73AE}"/>
              </a:ext>
            </a:extLst>
          </p:cNvPr>
          <p:cNvSpPr txBox="1"/>
          <p:nvPr/>
        </p:nvSpPr>
        <p:spPr>
          <a:xfrm>
            <a:off x="3563888" y="3011867"/>
            <a:ext cx="4538588" cy="954107"/>
          </a:xfrm>
          <a:prstGeom prst="rect">
            <a:avLst/>
          </a:prstGeom>
          <a:noFill/>
        </p:spPr>
        <p:txBody>
          <a:bodyPr wrap="square">
            <a:spAutoFit/>
          </a:bodyPr>
          <a:lstStyle/>
          <a:p>
            <a:r>
              <a:rPr lang="en-US" dirty="0">
                <a:solidFill>
                  <a:prstClr val="black"/>
                </a:solidFill>
                <a:latin typeface="Consolas" panose="020B0609020204030204" pitchFamily="49" charset="0"/>
                <a:cs typeface="Arial" pitchFamily="34" charset="0"/>
              </a:rPr>
              <a:t>Calling </a:t>
            </a:r>
            <a:r>
              <a:rPr lang="pt-BR" dirty="0">
                <a:solidFill>
                  <a:prstClr val="black"/>
                </a:solidFill>
                <a:latin typeface="Consolas" panose="020B0609020204030204" pitchFamily="49" charset="0"/>
                <a:cs typeface="Arial" pitchFamily="34" charset="0"/>
              </a:rPr>
              <a:t>C::a()</a:t>
            </a:r>
          </a:p>
          <a:p>
            <a:r>
              <a:rPr lang="en-US" dirty="0">
                <a:solidFill>
                  <a:prstClr val="black"/>
                </a:solidFill>
                <a:latin typeface="Consolas" panose="020B0609020204030204" pitchFamily="49" charset="0"/>
                <a:cs typeface="Arial" pitchFamily="34" charset="0"/>
              </a:rPr>
              <a:t>Calling </a:t>
            </a:r>
            <a:r>
              <a:rPr lang="pt-BR" dirty="0">
                <a:solidFill>
                  <a:prstClr val="black"/>
                </a:solidFill>
                <a:latin typeface="Consolas" panose="020B0609020204030204" pitchFamily="49" charset="0"/>
                <a:cs typeface="Arial" pitchFamily="34" charset="0"/>
              </a:rPr>
              <a:t>D::b() </a:t>
            </a:r>
          </a:p>
          <a:p>
            <a:r>
              <a:rPr lang="en-US" dirty="0">
                <a:solidFill>
                  <a:prstClr val="black"/>
                </a:solidFill>
                <a:latin typeface="Consolas" panose="020B0609020204030204" pitchFamily="49" charset="0"/>
                <a:cs typeface="Arial" pitchFamily="34" charset="0"/>
              </a:rPr>
              <a:t>Calling </a:t>
            </a:r>
            <a:r>
              <a:rPr lang="pt-BR" dirty="0">
                <a:solidFill>
                  <a:prstClr val="black"/>
                </a:solidFill>
                <a:latin typeface="Consolas" panose="020B0609020204030204" pitchFamily="49" charset="0"/>
                <a:cs typeface="Arial" pitchFamily="34" charset="0"/>
              </a:rPr>
              <a:t>C::c()</a:t>
            </a:r>
            <a:endParaRPr lang="en-US" sz="2000" dirty="0"/>
          </a:p>
        </p:txBody>
      </p:sp>
      <p:sp>
        <p:nvSpPr>
          <p:cNvPr id="16" name="TextBox 15">
            <a:extLst>
              <a:ext uri="{FF2B5EF4-FFF2-40B4-BE49-F238E27FC236}">
                <a16:creationId xmlns:a16="http://schemas.microsoft.com/office/drawing/2014/main" id="{1726387C-7B9D-4BE8-857B-80C86C929DAD}"/>
              </a:ext>
            </a:extLst>
          </p:cNvPr>
          <p:cNvSpPr txBox="1"/>
          <p:nvPr/>
        </p:nvSpPr>
        <p:spPr>
          <a:xfrm>
            <a:off x="3563888" y="4375806"/>
            <a:ext cx="5015408" cy="677108"/>
          </a:xfrm>
          <a:prstGeom prst="rect">
            <a:avLst/>
          </a:prstGeom>
          <a:noFill/>
        </p:spPr>
        <p:txBody>
          <a:bodyPr wrap="square">
            <a:spAutoFit/>
          </a:bodyPr>
          <a:lstStyle/>
          <a:p>
            <a:r>
              <a:rPr lang="en-US" dirty="0">
                <a:solidFill>
                  <a:prstClr val="black"/>
                </a:solidFill>
                <a:latin typeface="Consolas" panose="020B0609020204030204" pitchFamily="49" charset="0"/>
                <a:cs typeface="Arial" pitchFamily="34" charset="0"/>
              </a:rPr>
              <a:t>Calling </a:t>
            </a:r>
            <a:r>
              <a:rPr lang="pt-BR" dirty="0">
                <a:solidFill>
                  <a:prstClr val="black"/>
                </a:solidFill>
                <a:latin typeface="Consolas" panose="020B0609020204030204" pitchFamily="49" charset="0"/>
                <a:cs typeface="Arial" pitchFamily="34" charset="0"/>
              </a:rPr>
              <a:t>C::a()</a:t>
            </a:r>
          </a:p>
          <a:p>
            <a:r>
              <a:rPr lang="en-US" dirty="0">
                <a:solidFill>
                  <a:prstClr val="black"/>
                </a:solidFill>
                <a:latin typeface="Consolas" panose="020B0609020204030204" pitchFamily="49" charset="0"/>
                <a:cs typeface="Arial" pitchFamily="34" charset="0"/>
              </a:rPr>
              <a:t>Calling </a:t>
            </a:r>
            <a:r>
              <a:rPr lang="pt-BR" dirty="0">
                <a:solidFill>
                  <a:prstClr val="black"/>
                </a:solidFill>
                <a:latin typeface="Consolas" panose="020B0609020204030204" pitchFamily="49" charset="0"/>
                <a:cs typeface="Arial" pitchFamily="34" charset="0"/>
              </a:rPr>
              <a:t>D::b()</a:t>
            </a:r>
            <a:endParaRPr lang="en-US" sz="2000" dirty="0"/>
          </a:p>
        </p:txBody>
      </p:sp>
      <p:sp>
        <p:nvSpPr>
          <p:cNvPr id="17" name="TextBox 16">
            <a:extLst>
              <a:ext uri="{FF2B5EF4-FFF2-40B4-BE49-F238E27FC236}">
                <a16:creationId xmlns:a16="http://schemas.microsoft.com/office/drawing/2014/main" id="{5E9A220D-7109-4D43-A4F7-FAFD27095D0D}"/>
              </a:ext>
            </a:extLst>
          </p:cNvPr>
          <p:cNvSpPr txBox="1"/>
          <p:nvPr/>
        </p:nvSpPr>
        <p:spPr>
          <a:xfrm>
            <a:off x="3563888" y="5462746"/>
            <a:ext cx="5015408" cy="369332"/>
          </a:xfrm>
          <a:prstGeom prst="rect">
            <a:avLst/>
          </a:prstGeom>
          <a:noFill/>
        </p:spPr>
        <p:txBody>
          <a:bodyPr wrap="square">
            <a:spAutoFit/>
          </a:bodyPr>
          <a:lstStyle/>
          <a:p>
            <a:r>
              <a:rPr lang="en-US" dirty="0">
                <a:solidFill>
                  <a:prstClr val="black"/>
                </a:solidFill>
                <a:latin typeface="Consolas" panose="020B0609020204030204" pitchFamily="49" charset="0"/>
                <a:cs typeface="Arial" pitchFamily="34" charset="0"/>
              </a:rPr>
              <a:t>Calling </a:t>
            </a:r>
            <a:r>
              <a:rPr lang="pt-BR" dirty="0">
                <a:solidFill>
                  <a:prstClr val="black"/>
                </a:solidFill>
                <a:latin typeface="Consolas" panose="020B0609020204030204" pitchFamily="49" charset="0"/>
                <a:cs typeface="Arial" pitchFamily="34" charset="0"/>
              </a:rPr>
              <a:t>C::a()</a:t>
            </a:r>
          </a:p>
        </p:txBody>
      </p:sp>
      <p:pic>
        <p:nvPicPr>
          <p:cNvPr id="18" name="Audio 17">
            <a:hlinkClick r:id="" action="ppaction://media"/>
            <a:extLst>
              <a:ext uri="{FF2B5EF4-FFF2-40B4-BE49-F238E27FC236}">
                <a16:creationId xmlns:a16="http://schemas.microsoft.com/office/drawing/2014/main" id="{05784DA7-0BA7-404E-B1D7-3DF323082B9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48548358"/>
      </p:ext>
    </p:extLst>
  </p:cSld>
  <p:clrMapOvr>
    <a:masterClrMapping/>
  </p:clrMapOvr>
  <mc:AlternateContent xmlns:mc="http://schemas.openxmlformats.org/markup-compatibility/2006">
    <mc:Choice xmlns:p14="http://schemas.microsoft.com/office/powerpoint/2010/main" Requires="p14">
      <p:transition spd="slow" p14:dur="2000" advTm="187102"/>
    </mc:Choice>
    <mc:Fallback>
      <p:transition spd="slow" advTm="187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8"/>
                </p:tgtEl>
              </p:cMediaNode>
            </p:audio>
          </p:childTnLst>
        </p:cTn>
      </p:par>
    </p:tnLst>
    <p:bldLst>
      <p:bldP spid="9" grpId="0"/>
      <p:bldP spid="10"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0C80B-83E2-4403-9DC4-D20D67897BB4}"/>
              </a:ext>
            </a:extLst>
          </p:cNvPr>
          <p:cNvSpPr>
            <a:spLocks noGrp="1"/>
          </p:cNvSpPr>
          <p:nvPr>
            <p:ph type="title"/>
          </p:nvPr>
        </p:nvSpPr>
        <p:spPr/>
        <p:txBody>
          <a:bodyPr/>
          <a:lstStyle/>
          <a:p>
            <a:r>
              <a:rPr lang="en-US" dirty="0"/>
              <a:t>Example classes</a:t>
            </a:r>
          </a:p>
        </p:txBody>
      </p:sp>
      <p:sp>
        <p:nvSpPr>
          <p:cNvPr id="3" name="Content Placeholder 2">
            <a:extLst>
              <a:ext uri="{FF2B5EF4-FFF2-40B4-BE49-F238E27FC236}">
                <a16:creationId xmlns:a16="http://schemas.microsoft.com/office/drawing/2014/main" id="{09907BFD-2324-44B7-B43B-2868E2A161EE}"/>
              </a:ext>
            </a:extLst>
          </p:cNvPr>
          <p:cNvSpPr>
            <a:spLocks noGrp="1"/>
          </p:cNvSpPr>
          <p:nvPr>
            <p:ph idx="1"/>
          </p:nvPr>
        </p:nvSpPr>
        <p:spPr/>
        <p:txBody>
          <a:bodyPr/>
          <a:lstStyle/>
          <a:p>
            <a:r>
              <a:rPr lang="en-US" dirty="0"/>
              <a:t>Additionally, we can create dynamically allocated instances of these classes, and yet have the most appropriate member function called</a:t>
            </a:r>
          </a:p>
          <a:p>
            <a:pPr marL="800100" lvl="2" indent="0">
              <a:buNone/>
            </a:pPr>
            <a:r>
              <a:rPr lang="en-US" sz="1600" dirty="0">
                <a:latin typeface="Consolas" panose="020B0609020204030204" pitchFamily="49" charset="0"/>
              </a:rPr>
              <a:t>int main() {</a:t>
            </a:r>
          </a:p>
          <a:p>
            <a:pPr marL="800100" lvl="2" indent="0">
              <a:buNone/>
            </a:pPr>
            <a:r>
              <a:rPr lang="en-US" sz="1600" dirty="0">
                <a:latin typeface="Consolas" panose="020B0609020204030204" pitchFamily="49" charset="0"/>
              </a:rPr>
              <a:t>    A *array[4]{};</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array[0] = new A{};</a:t>
            </a:r>
          </a:p>
          <a:p>
            <a:pPr marL="800100" lvl="2" indent="0">
              <a:buNone/>
            </a:pPr>
            <a:r>
              <a:rPr lang="en-US" sz="1600" dirty="0">
                <a:latin typeface="Consolas" panose="020B0609020204030204" pitchFamily="49" charset="0"/>
              </a:rPr>
              <a:t>    array[1] = new B{};</a:t>
            </a:r>
          </a:p>
          <a:p>
            <a:pPr marL="800100" lvl="2" indent="0">
              <a:buNone/>
            </a:pPr>
            <a:r>
              <a:rPr lang="en-US" sz="1600" dirty="0">
                <a:latin typeface="Consolas" panose="020B0609020204030204" pitchFamily="49" charset="0"/>
              </a:rPr>
              <a:t>    array[2] = new C{};</a:t>
            </a:r>
          </a:p>
          <a:p>
            <a:pPr marL="800100" lvl="2" indent="0">
              <a:buNone/>
            </a:pPr>
            <a:r>
              <a:rPr lang="en-US" sz="1600" dirty="0">
                <a:latin typeface="Consolas" panose="020B0609020204030204" pitchFamily="49" charset="0"/>
              </a:rPr>
              <a:t>    array[3] = new D{};</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for ( int k{0}; k &lt; 4; ++k ) {</a:t>
            </a:r>
          </a:p>
          <a:p>
            <a:pPr marL="800100" lvl="2" indent="0">
              <a:buNone/>
            </a:pPr>
            <a:r>
              <a:rPr lang="en-US" sz="1600" dirty="0">
                <a:latin typeface="Consolas" panose="020B0609020204030204" pitchFamily="49" charset="0"/>
              </a:rPr>
              <a:t>        array[k]-&gt;a();</a:t>
            </a:r>
          </a:p>
          <a:p>
            <a:pPr marL="800100" lvl="2" indent="0">
              <a:buNone/>
            </a:pPr>
            <a:r>
              <a:rPr lang="en-US" sz="1600" dirty="0">
                <a:latin typeface="Consolas" panose="020B0609020204030204" pitchFamily="49" charset="0"/>
              </a:rPr>
              <a:t>        delete array[k];</a:t>
            </a:r>
          </a:p>
          <a:p>
            <a:pPr marL="800100" lvl="2" indent="0">
              <a:buNone/>
            </a:pPr>
            <a:r>
              <a:rPr lang="en-US" sz="1600" dirty="0">
                <a:latin typeface="Consolas" panose="020B0609020204030204" pitchFamily="49" charset="0"/>
              </a:rPr>
              <a:t>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return 0;</a:t>
            </a:r>
          </a:p>
          <a:p>
            <a:pPr marL="800100" lvl="2" indent="0">
              <a:buNone/>
            </a:pPr>
            <a:r>
              <a:rPr lang="en-US" sz="1600" dirty="0">
                <a:latin typeface="Consolas" panose="020B0609020204030204" pitchFamily="49" charset="0"/>
              </a:rPr>
              <a:t>}</a:t>
            </a:r>
          </a:p>
        </p:txBody>
      </p:sp>
      <p:sp>
        <p:nvSpPr>
          <p:cNvPr id="5" name="TextBox 4">
            <a:extLst>
              <a:ext uri="{FF2B5EF4-FFF2-40B4-BE49-F238E27FC236}">
                <a16:creationId xmlns:a16="http://schemas.microsoft.com/office/drawing/2014/main" id="{D6B9B048-EAC5-4ED5-AE13-6DCEA1C25A55}"/>
              </a:ext>
            </a:extLst>
          </p:cNvPr>
          <p:cNvSpPr txBox="1"/>
          <p:nvPr/>
        </p:nvSpPr>
        <p:spPr>
          <a:xfrm>
            <a:off x="5436096" y="3452169"/>
            <a:ext cx="2592288" cy="1477328"/>
          </a:xfrm>
          <a:prstGeom prst="rect">
            <a:avLst/>
          </a:prstGeom>
          <a:noFill/>
        </p:spPr>
        <p:txBody>
          <a:bodyPr wrap="square">
            <a:spAutoFit/>
          </a:bodyPr>
          <a:lstStyle/>
          <a:p>
            <a:r>
              <a:rPr lang="en-US" dirty="0">
                <a:solidFill>
                  <a:srgbClr val="0070C0"/>
                </a:solidFill>
                <a:latin typeface="Georgia" panose="02040502050405020303" pitchFamily="18" charset="0"/>
              </a:rPr>
              <a:t>Output:</a:t>
            </a:r>
          </a:p>
          <a:p>
            <a:r>
              <a:rPr lang="en-US" dirty="0">
                <a:solidFill>
                  <a:srgbClr val="0070C0"/>
                </a:solidFill>
                <a:latin typeface="Consolas" panose="020B0609020204030204" pitchFamily="49" charset="0"/>
              </a:rPr>
              <a:t>   Calling A::a()</a:t>
            </a:r>
          </a:p>
          <a:p>
            <a:r>
              <a:rPr lang="en-US" dirty="0">
                <a:solidFill>
                  <a:srgbClr val="0070C0"/>
                </a:solidFill>
                <a:latin typeface="Consolas" panose="020B0609020204030204" pitchFamily="49" charset="0"/>
              </a:rPr>
              <a:t>   Calling A::a()</a:t>
            </a:r>
          </a:p>
          <a:p>
            <a:r>
              <a:rPr lang="en-US" dirty="0">
                <a:solidFill>
                  <a:srgbClr val="0070C0"/>
                </a:solidFill>
                <a:latin typeface="Consolas" panose="020B0609020204030204" pitchFamily="49" charset="0"/>
              </a:rPr>
              <a:t>   Calling C::a()</a:t>
            </a:r>
          </a:p>
          <a:p>
            <a:r>
              <a:rPr lang="en-US" dirty="0">
                <a:solidFill>
                  <a:srgbClr val="0070C0"/>
                </a:solidFill>
                <a:latin typeface="Consolas" panose="020B0609020204030204" pitchFamily="49" charset="0"/>
              </a:rPr>
              <a:t>   Calling C::a()</a:t>
            </a:r>
          </a:p>
        </p:txBody>
      </p:sp>
      <p:pic>
        <p:nvPicPr>
          <p:cNvPr id="6" name="Audio 5">
            <a:hlinkClick r:id="" action="ppaction://media"/>
            <a:extLst>
              <a:ext uri="{FF2B5EF4-FFF2-40B4-BE49-F238E27FC236}">
                <a16:creationId xmlns:a16="http://schemas.microsoft.com/office/drawing/2014/main" id="{DEECA8F3-2EDD-4E9F-8A45-CAF94C0BE6D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739328464"/>
      </p:ext>
    </p:extLst>
  </p:cSld>
  <p:clrMapOvr>
    <a:masterClrMapping/>
  </p:clrMapOvr>
  <mc:AlternateContent xmlns:mc="http://schemas.openxmlformats.org/markup-compatibility/2006">
    <mc:Choice xmlns:p14="http://schemas.microsoft.com/office/powerpoint/2010/main" Requires="p14">
      <p:transition spd="slow" p14:dur="2000" advTm="84122"/>
    </mc:Choice>
    <mc:Fallback>
      <p:transition spd="slow" advTm="84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C409-904B-4AC1-BE69-100E114D8637}"/>
              </a:ext>
            </a:extLst>
          </p:cNvPr>
          <p:cNvSpPr>
            <a:spLocks noGrp="1"/>
          </p:cNvSpPr>
          <p:nvPr>
            <p:ph type="title"/>
          </p:nvPr>
        </p:nvSpPr>
        <p:spPr/>
        <p:txBody>
          <a:bodyPr/>
          <a:lstStyle/>
          <a:p>
            <a:r>
              <a:rPr lang="en-US" dirty="0"/>
              <a:t>Polymorphism</a:t>
            </a:r>
          </a:p>
        </p:txBody>
      </p:sp>
      <p:sp>
        <p:nvSpPr>
          <p:cNvPr id="3" name="Content Placeholder 2">
            <a:extLst>
              <a:ext uri="{FF2B5EF4-FFF2-40B4-BE49-F238E27FC236}">
                <a16:creationId xmlns:a16="http://schemas.microsoft.com/office/drawing/2014/main" id="{DE4A346D-A1D8-48E2-86ED-41B7B8C372F6}"/>
              </a:ext>
            </a:extLst>
          </p:cNvPr>
          <p:cNvSpPr>
            <a:spLocks noGrp="1"/>
          </p:cNvSpPr>
          <p:nvPr>
            <p:ph idx="1"/>
          </p:nvPr>
        </p:nvSpPr>
        <p:spPr/>
        <p:txBody>
          <a:bodyPr/>
          <a:lstStyle/>
          <a:p>
            <a:r>
              <a:rPr lang="en-US" dirty="0"/>
              <a:t>The features that</a:t>
            </a:r>
          </a:p>
          <a:p>
            <a:pPr lvl="1"/>
            <a:r>
              <a:rPr lang="en-US" dirty="0"/>
              <a:t>An instance of a derived class can be assigned to a reference variable of a base class</a:t>
            </a:r>
          </a:p>
          <a:p>
            <a:pPr lvl="1"/>
            <a:r>
              <a:rPr lang="en-US" dirty="0"/>
              <a:t>The address of an instance of a derived class can be assigned to a pointer to a base class</a:t>
            </a:r>
          </a:p>
          <a:p>
            <a:pPr marL="0" indent="0">
              <a:buNone/>
            </a:pPr>
            <a:r>
              <a:rPr lang="en-US" dirty="0"/>
              <a:t>      together with the fact that if you call a member function on such an</a:t>
            </a:r>
            <a:br>
              <a:rPr lang="en-US" dirty="0"/>
            </a:br>
            <a:r>
              <a:rPr lang="en-US" dirty="0"/>
              <a:t>      assigned instance that the most appropriate member function is</a:t>
            </a:r>
            <a:br>
              <a:rPr lang="en-US" dirty="0"/>
            </a:br>
            <a:r>
              <a:rPr lang="en-US" dirty="0"/>
              <a:t>      called—even if that member function is overridden in a class derived</a:t>
            </a:r>
            <a:br>
              <a:rPr lang="en-US" dirty="0"/>
            </a:br>
            <a:r>
              <a:rPr lang="en-US" dirty="0"/>
              <a:t>      from the base class in question—are features of polymorphism</a:t>
            </a:r>
          </a:p>
        </p:txBody>
      </p:sp>
      <p:pic>
        <p:nvPicPr>
          <p:cNvPr id="4" name="Audio 3">
            <a:hlinkClick r:id="" action="ppaction://media"/>
            <a:extLst>
              <a:ext uri="{FF2B5EF4-FFF2-40B4-BE49-F238E27FC236}">
                <a16:creationId xmlns:a16="http://schemas.microsoft.com/office/drawing/2014/main" id="{A2DB26F2-C6E4-4820-9D67-DC5C80E526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51751915"/>
      </p:ext>
    </p:extLst>
  </p:cSld>
  <p:clrMapOvr>
    <a:masterClrMapping/>
  </p:clrMapOvr>
  <mc:AlternateContent xmlns:mc="http://schemas.openxmlformats.org/markup-compatibility/2006">
    <mc:Choice xmlns:p14="http://schemas.microsoft.com/office/powerpoint/2010/main" Requires="p14">
      <p:transition spd="slow" p14:dur="2000" advTm="55589"/>
    </mc:Choice>
    <mc:Fallback>
      <p:transition spd="slow" advTm="55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p:txBody>
          <a:bodyPr/>
          <a:lstStyle/>
          <a:p>
            <a:r>
              <a:rPr lang="en-CA" dirty="0"/>
              <a:t>In this lesson, we will:</a:t>
            </a:r>
          </a:p>
          <a:p>
            <a:pPr lvl="1"/>
            <a:r>
              <a:rPr lang="en-CA" dirty="0"/>
              <a:t>Describe inheritance in the exception classes</a:t>
            </a:r>
            <a:endParaRPr lang="en-CA" dirty="0">
              <a:latin typeface="Consolas" panose="020B0609020204030204" pitchFamily="49" charset="0"/>
              <a:cs typeface="Consolas" panose="020B0609020204030204" pitchFamily="49" charset="0"/>
            </a:endParaRPr>
          </a:p>
          <a:p>
            <a:pPr lvl="1"/>
            <a:r>
              <a:rPr lang="en-US" dirty="0"/>
              <a:t>Derive our own exception class from one of these classes</a:t>
            </a:r>
            <a:endParaRPr lang="en-CA" dirty="0"/>
          </a:p>
          <a:p>
            <a:pPr lvl="1"/>
            <a:r>
              <a:rPr lang="en-CA" dirty="0"/>
              <a:t>Observe that our exception class is still treated as if it is one of its base class, and so on</a:t>
            </a:r>
          </a:p>
          <a:p>
            <a:pPr lvl="1"/>
            <a:r>
              <a:rPr lang="en-CA" dirty="0"/>
              <a:t>Describe the features of polymorphism</a:t>
            </a:r>
          </a:p>
        </p:txBody>
      </p:sp>
      <p:pic>
        <p:nvPicPr>
          <p:cNvPr id="6" name="Audio 5">
            <a:hlinkClick r:id="" action="ppaction://media"/>
            <a:extLst>
              <a:ext uri="{FF2B5EF4-FFF2-40B4-BE49-F238E27FC236}">
                <a16:creationId xmlns:a16="http://schemas.microsoft.com/office/drawing/2014/main" id="{F0519F46-B19B-4634-A50F-2915F55DAF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38701"/>
    </mc:Choice>
    <mc:Fallback>
      <p:transition spd="slow" advTm="38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C409-904B-4AC1-BE69-100E114D8637}"/>
              </a:ext>
            </a:extLst>
          </p:cNvPr>
          <p:cNvSpPr>
            <a:spLocks noGrp="1"/>
          </p:cNvSpPr>
          <p:nvPr>
            <p:ph type="title"/>
          </p:nvPr>
        </p:nvSpPr>
        <p:spPr/>
        <p:txBody>
          <a:bodyPr/>
          <a:lstStyle/>
          <a:p>
            <a:r>
              <a:rPr lang="en-US" dirty="0"/>
              <a:t>Polymorphism</a:t>
            </a:r>
          </a:p>
        </p:txBody>
      </p:sp>
      <p:sp>
        <p:nvSpPr>
          <p:cNvPr id="3" name="Content Placeholder 2">
            <a:extLst>
              <a:ext uri="{FF2B5EF4-FFF2-40B4-BE49-F238E27FC236}">
                <a16:creationId xmlns:a16="http://schemas.microsoft.com/office/drawing/2014/main" id="{DE4A346D-A1D8-48E2-86ED-41B7B8C372F6}"/>
              </a:ext>
            </a:extLst>
          </p:cNvPr>
          <p:cNvSpPr>
            <a:spLocks noGrp="1"/>
          </p:cNvSpPr>
          <p:nvPr>
            <p:ph idx="1"/>
          </p:nvPr>
        </p:nvSpPr>
        <p:spPr/>
        <p:txBody>
          <a:bodyPr/>
          <a:lstStyle/>
          <a:p>
            <a:r>
              <a:rPr lang="en-US" dirty="0"/>
              <a:t>We saw this with exceptions, where our derived exception could never-the-less be caught by any of the base classes</a:t>
            </a:r>
          </a:p>
          <a:p>
            <a:r>
              <a:rPr lang="en-US" dirty="0"/>
              <a:t>Also, when the </a:t>
            </a:r>
            <a:r>
              <a:rPr lang="en-US" dirty="0">
                <a:latin typeface="Consolas" panose="020B0609020204030204" pitchFamily="49" charset="0"/>
              </a:rPr>
              <a:t>what()</a:t>
            </a:r>
            <a:r>
              <a:rPr lang="en-US" dirty="0"/>
              <a:t> member function was called on reference variables of the base classes, the version we overrode in our class was still the one that was called</a:t>
            </a:r>
          </a:p>
        </p:txBody>
      </p:sp>
      <p:pic>
        <p:nvPicPr>
          <p:cNvPr id="5" name="Audio 4">
            <a:hlinkClick r:id="" action="ppaction://media"/>
            <a:extLst>
              <a:ext uri="{FF2B5EF4-FFF2-40B4-BE49-F238E27FC236}">
                <a16:creationId xmlns:a16="http://schemas.microsoft.com/office/drawing/2014/main" id="{04FD749C-1489-419D-891C-2B6A9D0C4C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68461240"/>
      </p:ext>
    </p:extLst>
  </p:cSld>
  <p:clrMapOvr>
    <a:masterClrMapping/>
  </p:clrMapOvr>
  <mc:AlternateContent xmlns:mc="http://schemas.openxmlformats.org/markup-compatibility/2006">
    <mc:Choice xmlns:p14="http://schemas.microsoft.com/office/powerpoint/2010/main" Requires="p14">
      <p:transition spd="slow" p14:dur="2000" advTm="34476"/>
    </mc:Choice>
    <mc:Fallback>
      <p:transition spd="slow" advTm="34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a:xfrm>
            <a:off x="457200" y="1600200"/>
            <a:ext cx="8470900" cy="4525963"/>
          </a:xfrm>
        </p:spPr>
        <p:txBody>
          <a:bodyPr/>
          <a:lstStyle/>
          <a:p>
            <a:r>
              <a:rPr lang="en-CA" dirty="0"/>
              <a:t>Following this lesson, you now</a:t>
            </a:r>
          </a:p>
          <a:p>
            <a:pPr lvl="1"/>
            <a:r>
              <a:rPr lang="en-CA" dirty="0"/>
              <a:t>Seen how inheritance is used in the standard exception classes</a:t>
            </a:r>
          </a:p>
          <a:p>
            <a:pPr lvl="1"/>
            <a:r>
              <a:rPr lang="en-US" dirty="0"/>
              <a:t>Know that you can extend these exception classes</a:t>
            </a:r>
          </a:p>
          <a:p>
            <a:pPr lvl="1"/>
            <a:r>
              <a:rPr lang="en-US" dirty="0"/>
              <a:t>Understand how polymorphism works with classes</a:t>
            </a:r>
            <a:endParaRPr lang="en-CA" dirty="0"/>
          </a:p>
        </p:txBody>
      </p:sp>
      <p:pic>
        <p:nvPicPr>
          <p:cNvPr id="5" name="Audio 4">
            <a:hlinkClick r:id="" action="ppaction://media"/>
            <a:extLst>
              <a:ext uri="{FF2B5EF4-FFF2-40B4-BE49-F238E27FC236}">
                <a16:creationId xmlns:a16="http://schemas.microsoft.com/office/drawing/2014/main" id="{C8166BEF-F217-4D1A-B18B-A185DC8553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25453"/>
    </mc:Choice>
    <mc:Fallback>
      <p:transition spd="slow" advTm="25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https://en.wikipedia.org/wiki/Exception_handling</a:t>
            </a:r>
          </a:p>
          <a:p>
            <a:pPr marL="0" indent="0">
              <a:buNone/>
            </a:pPr>
            <a:r>
              <a:rPr lang="en-CA" sz="1800" dirty="0"/>
              <a:t>[2]	https://en.wikipedia.org/wiki/Polymorphism_(computer_science)</a:t>
            </a:r>
          </a:p>
        </p:txBody>
      </p:sp>
      <p:pic>
        <p:nvPicPr>
          <p:cNvPr id="5" name="Audio 4">
            <a:hlinkClick r:id="" action="ppaction://media"/>
            <a:extLst>
              <a:ext uri="{FF2B5EF4-FFF2-40B4-BE49-F238E27FC236}">
                <a16:creationId xmlns:a16="http://schemas.microsoft.com/office/drawing/2014/main" id="{F9E08E54-DD74-4EF6-BA47-A2CC0CFA55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226"/>
    </mc:Choice>
    <mc:Fallback xmlns="">
      <p:transition spd="slow" advTm="2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a:extLst>
              <a:ext uri="{FF2B5EF4-FFF2-40B4-BE49-F238E27FC236}">
                <a16:creationId xmlns:a16="http://schemas.microsoft.com/office/drawing/2014/main" id="{8FFBE96E-45BD-457A-91F6-3F8F8CF278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2029"/>
    </mc:Choice>
    <mc:Fallback xmlns="">
      <p:transition spd="slow" advTm="2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5" name="Audio 4">
            <a:hlinkClick r:id="" action="ppaction://media"/>
            <a:extLst>
              <a:ext uri="{FF2B5EF4-FFF2-40B4-BE49-F238E27FC236}">
                <a16:creationId xmlns:a16="http://schemas.microsoft.com/office/drawing/2014/main" id="{058D1330-91C6-4474-9B08-690A2B1725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3713"/>
    </mc:Choice>
    <mc:Fallback xmlns="">
      <p:transition spd="slow" advTm="3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22DB0-6B76-44AF-8E36-FDFB98927E82}"/>
              </a:ext>
            </a:extLst>
          </p:cNvPr>
          <p:cNvSpPr>
            <a:spLocks noGrp="1"/>
          </p:cNvSpPr>
          <p:nvPr>
            <p:ph type="title"/>
          </p:nvPr>
        </p:nvSpPr>
        <p:spPr/>
        <p:txBody>
          <a:bodyPr/>
          <a:lstStyle/>
          <a:p>
            <a:r>
              <a:rPr lang="en-US" dirty="0"/>
              <a:t>A recap so far</a:t>
            </a:r>
          </a:p>
        </p:txBody>
      </p:sp>
      <p:sp>
        <p:nvSpPr>
          <p:cNvPr id="3" name="Content Placeholder 2">
            <a:extLst>
              <a:ext uri="{FF2B5EF4-FFF2-40B4-BE49-F238E27FC236}">
                <a16:creationId xmlns:a16="http://schemas.microsoft.com/office/drawing/2014/main" id="{4A9725D7-81B3-4A43-8E9D-80FA628ACC27}"/>
              </a:ext>
            </a:extLst>
          </p:cNvPr>
          <p:cNvSpPr>
            <a:spLocks noGrp="1"/>
          </p:cNvSpPr>
          <p:nvPr>
            <p:ph idx="1"/>
          </p:nvPr>
        </p:nvSpPr>
        <p:spPr/>
        <p:txBody>
          <a:bodyPr/>
          <a:lstStyle/>
          <a:p>
            <a:r>
              <a:rPr lang="en-US" dirty="0"/>
              <a:t>To this point, we have seen how we can extend classes with inheritance</a:t>
            </a:r>
          </a:p>
          <a:p>
            <a:pPr lvl="1"/>
            <a:r>
              <a:rPr lang="en-US" dirty="0"/>
              <a:t>We can accept or modify existing functionality</a:t>
            </a:r>
          </a:p>
          <a:p>
            <a:pPr lvl="1"/>
            <a:r>
              <a:rPr lang="en-US" dirty="0"/>
              <a:t>We can introduce new functionality and member variables</a:t>
            </a:r>
          </a:p>
          <a:p>
            <a:pPr lvl="1"/>
            <a:endParaRPr lang="en-US" dirty="0"/>
          </a:p>
          <a:p>
            <a:r>
              <a:rPr lang="en-US" dirty="0"/>
              <a:t>We looked at how this could apply:</a:t>
            </a:r>
          </a:p>
          <a:p>
            <a:pPr lvl="1"/>
            <a:r>
              <a:rPr lang="en-US" dirty="0"/>
              <a:t>To linked lists</a:t>
            </a:r>
          </a:p>
          <a:p>
            <a:pPr lvl="1"/>
            <a:r>
              <a:rPr lang="en-US" dirty="0"/>
              <a:t>To classes describing a graphical user interface</a:t>
            </a:r>
          </a:p>
          <a:p>
            <a:pPr lvl="1"/>
            <a:endParaRPr lang="en-US" dirty="0"/>
          </a:p>
          <a:p>
            <a:r>
              <a:rPr lang="en-US" dirty="0"/>
              <a:t>Before we look at another higher-level example with respect to graphical user interfaces, we will observe concrete examples of inheritance in the </a:t>
            </a:r>
            <a:r>
              <a:rPr lang="en-US" dirty="0">
                <a:latin typeface="Consolas" panose="020B0609020204030204" pitchFamily="49" charset="0"/>
              </a:rPr>
              <a:t>std::exception </a:t>
            </a:r>
            <a:r>
              <a:rPr lang="en-US" dirty="0"/>
              <a:t>class and its derived classes and note the application of polymorphism</a:t>
            </a:r>
          </a:p>
        </p:txBody>
      </p:sp>
      <p:pic>
        <p:nvPicPr>
          <p:cNvPr id="4" name="Audio 3">
            <a:hlinkClick r:id="" action="ppaction://media"/>
            <a:extLst>
              <a:ext uri="{FF2B5EF4-FFF2-40B4-BE49-F238E27FC236}">
                <a16:creationId xmlns:a16="http://schemas.microsoft.com/office/drawing/2014/main" id="{4880B46A-5262-41D3-8ECF-B00D6D71E88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02017875"/>
      </p:ext>
    </p:extLst>
  </p:cSld>
  <p:clrMapOvr>
    <a:masterClrMapping/>
  </p:clrMapOvr>
  <mc:AlternateContent xmlns:mc="http://schemas.openxmlformats.org/markup-compatibility/2006">
    <mc:Choice xmlns:p14="http://schemas.microsoft.com/office/powerpoint/2010/main" Requires="p14">
      <p:transition spd="slow" p14:dur="2000" advTm="84315"/>
    </mc:Choice>
    <mc:Fallback>
      <p:transition spd="slow" advTm="84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648B8-D3A0-4AF2-AD53-D037F79C11C4}"/>
              </a:ext>
            </a:extLst>
          </p:cNvPr>
          <p:cNvSpPr>
            <a:spLocks noGrp="1"/>
          </p:cNvSpPr>
          <p:nvPr>
            <p:ph type="title"/>
          </p:nvPr>
        </p:nvSpPr>
        <p:spPr/>
        <p:txBody>
          <a:bodyPr/>
          <a:lstStyle/>
          <a:p>
            <a:r>
              <a:rPr lang="en-US" dirty="0"/>
              <a:t>Exceptions</a:t>
            </a:r>
          </a:p>
        </p:txBody>
      </p:sp>
      <p:sp>
        <p:nvSpPr>
          <p:cNvPr id="3" name="Content Placeholder 2">
            <a:extLst>
              <a:ext uri="{FF2B5EF4-FFF2-40B4-BE49-F238E27FC236}">
                <a16:creationId xmlns:a16="http://schemas.microsoft.com/office/drawing/2014/main" id="{B21CD2C2-D832-4297-A7F0-C344E913E6D0}"/>
              </a:ext>
            </a:extLst>
          </p:cNvPr>
          <p:cNvSpPr>
            <a:spLocks noGrp="1"/>
          </p:cNvSpPr>
          <p:nvPr>
            <p:ph idx="1"/>
          </p:nvPr>
        </p:nvSpPr>
        <p:spPr/>
        <p:txBody>
          <a:bodyPr/>
          <a:lstStyle/>
          <a:p>
            <a:r>
              <a:rPr lang="en-US" dirty="0"/>
              <a:t>We have already discussed exceptions</a:t>
            </a:r>
          </a:p>
          <a:p>
            <a:pPr lvl="1"/>
            <a:r>
              <a:rPr lang="en-US" dirty="0"/>
              <a:t>We have not discussed their inheritance</a:t>
            </a:r>
          </a:p>
        </p:txBody>
      </p:sp>
      <p:sp>
        <p:nvSpPr>
          <p:cNvPr id="23" name="TextBox 22">
            <a:extLst>
              <a:ext uri="{FF2B5EF4-FFF2-40B4-BE49-F238E27FC236}">
                <a16:creationId xmlns:a16="http://schemas.microsoft.com/office/drawing/2014/main" id="{3EB0E20A-F8D5-4A94-805C-29769F5B5EFC}"/>
              </a:ext>
            </a:extLst>
          </p:cNvPr>
          <p:cNvSpPr txBox="1"/>
          <p:nvPr/>
        </p:nvSpPr>
        <p:spPr>
          <a:xfrm>
            <a:off x="3663014" y="2564904"/>
            <a:ext cx="1917098" cy="353943"/>
          </a:xfrm>
          <a:prstGeom prst="rect">
            <a:avLst/>
          </a:prstGeom>
          <a:noFill/>
          <a:ln>
            <a:solidFill>
              <a:schemeClr val="tx1"/>
            </a:solidFill>
          </a:ln>
        </p:spPr>
        <p:txBody>
          <a:bodyPr wrap="square">
            <a:spAutoFit/>
          </a:bodyPr>
          <a:lstStyle/>
          <a:p>
            <a:pPr algn="ctr"/>
            <a:r>
              <a:rPr lang="en-US" sz="1700" dirty="0">
                <a:latin typeface="Consolas" panose="020B0609020204030204" pitchFamily="49" charset="0"/>
              </a:rPr>
              <a:t>std::exception</a:t>
            </a:r>
          </a:p>
        </p:txBody>
      </p:sp>
      <p:sp>
        <p:nvSpPr>
          <p:cNvPr id="24" name="TextBox 23">
            <a:extLst>
              <a:ext uri="{FF2B5EF4-FFF2-40B4-BE49-F238E27FC236}">
                <a16:creationId xmlns:a16="http://schemas.microsoft.com/office/drawing/2014/main" id="{A6B2D14F-E4E8-4A8B-A768-32BCF57598E9}"/>
              </a:ext>
            </a:extLst>
          </p:cNvPr>
          <p:cNvSpPr txBox="1"/>
          <p:nvPr/>
        </p:nvSpPr>
        <p:spPr>
          <a:xfrm>
            <a:off x="2337368" y="3657476"/>
            <a:ext cx="2090616" cy="353943"/>
          </a:xfrm>
          <a:prstGeom prst="rect">
            <a:avLst/>
          </a:prstGeom>
          <a:noFill/>
          <a:ln>
            <a:solidFill>
              <a:schemeClr val="tx1"/>
            </a:solidFill>
          </a:ln>
        </p:spPr>
        <p:txBody>
          <a:bodyPr wrap="square">
            <a:spAutoFit/>
          </a:bodyPr>
          <a:lstStyle/>
          <a:p>
            <a:pPr algn="ctr"/>
            <a:r>
              <a:rPr lang="en-US" sz="1700" dirty="0">
                <a:latin typeface="Consolas" panose="020B0609020204030204" pitchFamily="49" charset="0"/>
              </a:rPr>
              <a:t>std::</a:t>
            </a:r>
            <a:r>
              <a:rPr lang="en-US" sz="1700" dirty="0" err="1">
                <a:latin typeface="Consolas" panose="020B0609020204030204" pitchFamily="49" charset="0"/>
              </a:rPr>
              <a:t>logic_error</a:t>
            </a:r>
            <a:endParaRPr lang="en-US" sz="1700" dirty="0">
              <a:latin typeface="Consolas" panose="020B0609020204030204" pitchFamily="49" charset="0"/>
            </a:endParaRPr>
          </a:p>
        </p:txBody>
      </p:sp>
      <p:sp>
        <p:nvSpPr>
          <p:cNvPr id="25" name="TextBox 24">
            <a:extLst>
              <a:ext uri="{FF2B5EF4-FFF2-40B4-BE49-F238E27FC236}">
                <a16:creationId xmlns:a16="http://schemas.microsoft.com/office/drawing/2014/main" id="{4FFF75A0-6039-47DA-834E-4EB5321882F6}"/>
              </a:ext>
            </a:extLst>
          </p:cNvPr>
          <p:cNvSpPr txBox="1"/>
          <p:nvPr/>
        </p:nvSpPr>
        <p:spPr>
          <a:xfrm>
            <a:off x="4644008" y="3657476"/>
            <a:ext cx="2400446" cy="353943"/>
          </a:xfrm>
          <a:prstGeom prst="rect">
            <a:avLst/>
          </a:prstGeom>
          <a:noFill/>
          <a:ln>
            <a:solidFill>
              <a:schemeClr val="tx1"/>
            </a:solidFill>
          </a:ln>
        </p:spPr>
        <p:txBody>
          <a:bodyPr wrap="square">
            <a:spAutoFit/>
          </a:bodyPr>
          <a:lstStyle/>
          <a:p>
            <a:pPr algn="ctr"/>
            <a:r>
              <a:rPr lang="en-US" sz="1700" dirty="0">
                <a:latin typeface="Consolas" panose="020B0609020204030204" pitchFamily="49" charset="0"/>
              </a:rPr>
              <a:t>std::</a:t>
            </a:r>
            <a:r>
              <a:rPr lang="en-US" sz="1700" dirty="0" err="1">
                <a:latin typeface="Consolas" panose="020B0609020204030204" pitchFamily="49" charset="0"/>
              </a:rPr>
              <a:t>runtime_error</a:t>
            </a:r>
            <a:endParaRPr lang="en-US" sz="1700" dirty="0">
              <a:latin typeface="Consolas" panose="020B0609020204030204" pitchFamily="49" charset="0"/>
            </a:endParaRPr>
          </a:p>
        </p:txBody>
      </p:sp>
      <p:cxnSp>
        <p:nvCxnSpPr>
          <p:cNvPr id="30" name="Straight Arrow Connector 29">
            <a:extLst>
              <a:ext uri="{FF2B5EF4-FFF2-40B4-BE49-F238E27FC236}">
                <a16:creationId xmlns:a16="http://schemas.microsoft.com/office/drawing/2014/main" id="{50465158-196B-493E-A62D-D25F8DED1EFF}"/>
              </a:ext>
            </a:extLst>
          </p:cNvPr>
          <p:cNvCxnSpPr>
            <a:cxnSpLocks/>
          </p:cNvCxnSpPr>
          <p:nvPr/>
        </p:nvCxnSpPr>
        <p:spPr>
          <a:xfrm flipV="1">
            <a:off x="3563888" y="2965014"/>
            <a:ext cx="720079" cy="692462"/>
          </a:xfrm>
          <a:prstGeom prst="straightConnector1">
            <a:avLst/>
          </a:prstGeom>
          <a:ln w="38100">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BAF8986-B905-4B8C-BFB0-2343D907AE8D}"/>
              </a:ext>
            </a:extLst>
          </p:cNvPr>
          <p:cNvCxnSpPr>
            <a:cxnSpLocks/>
          </p:cNvCxnSpPr>
          <p:nvPr/>
        </p:nvCxnSpPr>
        <p:spPr>
          <a:xfrm flipH="1" flipV="1">
            <a:off x="4932042" y="2965014"/>
            <a:ext cx="720078" cy="692462"/>
          </a:xfrm>
          <a:prstGeom prst="straightConnector1">
            <a:avLst/>
          </a:prstGeom>
          <a:ln w="38100">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90752AE-5E42-40EF-BE98-D0D9FF127B36}"/>
              </a:ext>
            </a:extLst>
          </p:cNvPr>
          <p:cNvSpPr txBox="1"/>
          <p:nvPr/>
        </p:nvSpPr>
        <p:spPr>
          <a:xfrm>
            <a:off x="282328" y="4349938"/>
            <a:ext cx="2345456" cy="353943"/>
          </a:xfrm>
          <a:prstGeom prst="rect">
            <a:avLst/>
          </a:prstGeom>
          <a:noFill/>
          <a:ln>
            <a:solidFill>
              <a:schemeClr val="tx1"/>
            </a:solidFill>
          </a:ln>
        </p:spPr>
        <p:txBody>
          <a:bodyPr wrap="square">
            <a:spAutoFit/>
          </a:bodyPr>
          <a:lstStyle/>
          <a:p>
            <a:pPr algn="ctr"/>
            <a:r>
              <a:rPr lang="en-US" sz="1700" dirty="0">
                <a:latin typeface="Consolas" panose="020B0609020204030204" pitchFamily="49" charset="0"/>
              </a:rPr>
              <a:t>std::</a:t>
            </a:r>
            <a:r>
              <a:rPr lang="en-US" sz="1700" dirty="0" err="1">
                <a:latin typeface="Consolas" panose="020B0609020204030204" pitchFamily="49" charset="0"/>
              </a:rPr>
              <a:t>domain_error</a:t>
            </a:r>
            <a:endParaRPr lang="en-US" sz="1700" dirty="0">
              <a:latin typeface="Consolas" panose="020B0609020204030204" pitchFamily="49" charset="0"/>
            </a:endParaRPr>
          </a:p>
        </p:txBody>
      </p:sp>
      <p:sp>
        <p:nvSpPr>
          <p:cNvPr id="38" name="TextBox 37">
            <a:extLst>
              <a:ext uri="{FF2B5EF4-FFF2-40B4-BE49-F238E27FC236}">
                <a16:creationId xmlns:a16="http://schemas.microsoft.com/office/drawing/2014/main" id="{A837928D-0F66-4DF9-A586-AF365A9092D4}"/>
              </a:ext>
            </a:extLst>
          </p:cNvPr>
          <p:cNvSpPr txBox="1"/>
          <p:nvPr/>
        </p:nvSpPr>
        <p:spPr>
          <a:xfrm>
            <a:off x="66304" y="4869160"/>
            <a:ext cx="2777504" cy="353943"/>
          </a:xfrm>
          <a:prstGeom prst="rect">
            <a:avLst/>
          </a:prstGeom>
          <a:noFill/>
          <a:ln>
            <a:solidFill>
              <a:schemeClr val="tx1"/>
            </a:solidFill>
          </a:ln>
        </p:spPr>
        <p:txBody>
          <a:bodyPr wrap="square">
            <a:spAutoFit/>
          </a:bodyPr>
          <a:lstStyle/>
          <a:p>
            <a:pPr algn="ctr"/>
            <a:r>
              <a:rPr lang="en-US" sz="1700" dirty="0">
                <a:latin typeface="Consolas" panose="020B0609020204030204" pitchFamily="49" charset="0"/>
              </a:rPr>
              <a:t>std::</a:t>
            </a:r>
            <a:r>
              <a:rPr lang="en-US" sz="1700" dirty="0" err="1">
                <a:latin typeface="Consolas" panose="020B0609020204030204" pitchFamily="49" charset="0"/>
              </a:rPr>
              <a:t>invalid_argument</a:t>
            </a:r>
            <a:endParaRPr lang="en-US" sz="1700" dirty="0">
              <a:latin typeface="Consolas" panose="020B0609020204030204" pitchFamily="49" charset="0"/>
            </a:endParaRPr>
          </a:p>
        </p:txBody>
      </p:sp>
      <p:sp>
        <p:nvSpPr>
          <p:cNvPr id="39" name="TextBox 38">
            <a:extLst>
              <a:ext uri="{FF2B5EF4-FFF2-40B4-BE49-F238E27FC236}">
                <a16:creationId xmlns:a16="http://schemas.microsoft.com/office/drawing/2014/main" id="{6AB34E0F-56CD-43C0-9A1C-444D373FCCEF}"/>
              </a:ext>
            </a:extLst>
          </p:cNvPr>
          <p:cNvSpPr txBox="1"/>
          <p:nvPr/>
        </p:nvSpPr>
        <p:spPr>
          <a:xfrm>
            <a:off x="282328" y="5373216"/>
            <a:ext cx="2345456" cy="353943"/>
          </a:xfrm>
          <a:prstGeom prst="rect">
            <a:avLst/>
          </a:prstGeom>
          <a:noFill/>
          <a:ln>
            <a:solidFill>
              <a:schemeClr val="tx1"/>
            </a:solidFill>
          </a:ln>
        </p:spPr>
        <p:txBody>
          <a:bodyPr wrap="square">
            <a:spAutoFit/>
          </a:bodyPr>
          <a:lstStyle/>
          <a:p>
            <a:pPr algn="ctr"/>
            <a:r>
              <a:rPr lang="en-US" sz="1700" dirty="0">
                <a:latin typeface="Consolas" panose="020B0609020204030204" pitchFamily="49" charset="0"/>
              </a:rPr>
              <a:t>std::</a:t>
            </a:r>
            <a:r>
              <a:rPr lang="en-US" sz="1700" dirty="0" err="1">
                <a:latin typeface="Consolas" panose="020B0609020204030204" pitchFamily="49" charset="0"/>
              </a:rPr>
              <a:t>length_error</a:t>
            </a:r>
            <a:endParaRPr lang="en-US" sz="1700" dirty="0">
              <a:latin typeface="Consolas" panose="020B0609020204030204" pitchFamily="49" charset="0"/>
            </a:endParaRPr>
          </a:p>
        </p:txBody>
      </p:sp>
      <p:sp>
        <p:nvSpPr>
          <p:cNvPr id="40" name="TextBox 39">
            <a:extLst>
              <a:ext uri="{FF2B5EF4-FFF2-40B4-BE49-F238E27FC236}">
                <a16:creationId xmlns:a16="http://schemas.microsoft.com/office/drawing/2014/main" id="{69A45ED3-F92F-4009-8096-645CC28B9B81}"/>
              </a:ext>
            </a:extLst>
          </p:cNvPr>
          <p:cNvSpPr txBox="1"/>
          <p:nvPr/>
        </p:nvSpPr>
        <p:spPr>
          <a:xfrm>
            <a:off x="282328" y="5877272"/>
            <a:ext cx="2345456" cy="353943"/>
          </a:xfrm>
          <a:prstGeom prst="rect">
            <a:avLst/>
          </a:prstGeom>
          <a:noFill/>
          <a:ln>
            <a:solidFill>
              <a:schemeClr val="tx1"/>
            </a:solidFill>
          </a:ln>
        </p:spPr>
        <p:txBody>
          <a:bodyPr wrap="square">
            <a:spAutoFit/>
          </a:bodyPr>
          <a:lstStyle/>
          <a:p>
            <a:pPr algn="ctr"/>
            <a:r>
              <a:rPr lang="en-US" sz="1700" dirty="0">
                <a:latin typeface="Consolas" panose="020B0609020204030204" pitchFamily="49" charset="0"/>
              </a:rPr>
              <a:t>std::</a:t>
            </a:r>
            <a:r>
              <a:rPr lang="en-US" sz="1700" dirty="0" err="1">
                <a:latin typeface="Consolas" panose="020B0609020204030204" pitchFamily="49" charset="0"/>
              </a:rPr>
              <a:t>out_of_range</a:t>
            </a:r>
            <a:endParaRPr lang="en-US" sz="1700" dirty="0">
              <a:latin typeface="Consolas" panose="020B0609020204030204" pitchFamily="49" charset="0"/>
            </a:endParaRPr>
          </a:p>
        </p:txBody>
      </p:sp>
      <p:sp>
        <p:nvSpPr>
          <p:cNvPr id="41" name="TextBox 40">
            <a:extLst>
              <a:ext uri="{FF2B5EF4-FFF2-40B4-BE49-F238E27FC236}">
                <a16:creationId xmlns:a16="http://schemas.microsoft.com/office/drawing/2014/main" id="{6C98A7BA-076A-4D49-86CF-EA7145B44A9A}"/>
              </a:ext>
            </a:extLst>
          </p:cNvPr>
          <p:cNvSpPr txBox="1"/>
          <p:nvPr/>
        </p:nvSpPr>
        <p:spPr>
          <a:xfrm>
            <a:off x="6619032" y="4342526"/>
            <a:ext cx="2201440" cy="353943"/>
          </a:xfrm>
          <a:prstGeom prst="rect">
            <a:avLst/>
          </a:prstGeom>
          <a:noFill/>
          <a:ln>
            <a:solidFill>
              <a:schemeClr val="tx1"/>
            </a:solidFill>
          </a:ln>
        </p:spPr>
        <p:txBody>
          <a:bodyPr wrap="square">
            <a:spAutoFit/>
          </a:bodyPr>
          <a:lstStyle/>
          <a:p>
            <a:pPr algn="ctr"/>
            <a:r>
              <a:rPr lang="en-US" sz="1700" dirty="0">
                <a:latin typeface="Consolas" panose="020B0609020204030204" pitchFamily="49" charset="0"/>
              </a:rPr>
              <a:t>std::</a:t>
            </a:r>
            <a:r>
              <a:rPr lang="en-US" sz="1700" dirty="0" err="1">
                <a:latin typeface="Consolas" panose="020B0609020204030204" pitchFamily="49" charset="0"/>
              </a:rPr>
              <a:t>range_error</a:t>
            </a:r>
            <a:endParaRPr lang="en-US" sz="1700" dirty="0">
              <a:latin typeface="Consolas" panose="020B0609020204030204" pitchFamily="49" charset="0"/>
            </a:endParaRPr>
          </a:p>
        </p:txBody>
      </p:sp>
      <p:sp>
        <p:nvSpPr>
          <p:cNvPr id="42" name="TextBox 41">
            <a:extLst>
              <a:ext uri="{FF2B5EF4-FFF2-40B4-BE49-F238E27FC236}">
                <a16:creationId xmlns:a16="http://schemas.microsoft.com/office/drawing/2014/main" id="{709C8C13-E018-423B-8B15-D88348B4080B}"/>
              </a:ext>
            </a:extLst>
          </p:cNvPr>
          <p:cNvSpPr txBox="1"/>
          <p:nvPr/>
        </p:nvSpPr>
        <p:spPr>
          <a:xfrm>
            <a:off x="6488854" y="4861748"/>
            <a:ext cx="2461796" cy="353943"/>
          </a:xfrm>
          <a:prstGeom prst="rect">
            <a:avLst/>
          </a:prstGeom>
          <a:noFill/>
          <a:ln>
            <a:solidFill>
              <a:schemeClr val="tx1"/>
            </a:solidFill>
          </a:ln>
        </p:spPr>
        <p:txBody>
          <a:bodyPr wrap="square">
            <a:spAutoFit/>
          </a:bodyPr>
          <a:lstStyle/>
          <a:p>
            <a:pPr algn="ctr"/>
            <a:r>
              <a:rPr lang="en-US" sz="1700" dirty="0">
                <a:latin typeface="Consolas" panose="020B0609020204030204" pitchFamily="49" charset="0"/>
              </a:rPr>
              <a:t>std::</a:t>
            </a:r>
            <a:r>
              <a:rPr lang="en-US" sz="1700" dirty="0" err="1">
                <a:latin typeface="Consolas" panose="020B0609020204030204" pitchFamily="49" charset="0"/>
              </a:rPr>
              <a:t>overflow_error</a:t>
            </a:r>
            <a:endParaRPr lang="en-US" sz="1700" dirty="0">
              <a:latin typeface="Consolas" panose="020B0609020204030204" pitchFamily="49" charset="0"/>
            </a:endParaRPr>
          </a:p>
        </p:txBody>
      </p:sp>
      <p:sp>
        <p:nvSpPr>
          <p:cNvPr id="43" name="TextBox 42">
            <a:extLst>
              <a:ext uri="{FF2B5EF4-FFF2-40B4-BE49-F238E27FC236}">
                <a16:creationId xmlns:a16="http://schemas.microsoft.com/office/drawing/2014/main" id="{CC56BF43-779F-4D96-B598-33D334B56519}"/>
              </a:ext>
            </a:extLst>
          </p:cNvPr>
          <p:cNvSpPr txBox="1"/>
          <p:nvPr/>
        </p:nvSpPr>
        <p:spPr>
          <a:xfrm>
            <a:off x="6403008" y="5365804"/>
            <a:ext cx="2633488" cy="353943"/>
          </a:xfrm>
          <a:prstGeom prst="rect">
            <a:avLst/>
          </a:prstGeom>
          <a:noFill/>
          <a:ln>
            <a:solidFill>
              <a:schemeClr val="tx1"/>
            </a:solidFill>
          </a:ln>
        </p:spPr>
        <p:txBody>
          <a:bodyPr wrap="square">
            <a:spAutoFit/>
          </a:bodyPr>
          <a:lstStyle/>
          <a:p>
            <a:pPr algn="ctr"/>
            <a:r>
              <a:rPr lang="en-US" sz="1700" dirty="0">
                <a:latin typeface="Consolas" panose="020B0609020204030204" pitchFamily="49" charset="0"/>
              </a:rPr>
              <a:t>std::</a:t>
            </a:r>
            <a:r>
              <a:rPr lang="en-US" sz="1700" dirty="0" err="1">
                <a:latin typeface="Consolas" panose="020B0609020204030204" pitchFamily="49" charset="0"/>
              </a:rPr>
              <a:t>underflow_error</a:t>
            </a:r>
            <a:endParaRPr lang="en-US" sz="1700" dirty="0">
              <a:latin typeface="Consolas" panose="020B0609020204030204" pitchFamily="49" charset="0"/>
            </a:endParaRPr>
          </a:p>
        </p:txBody>
      </p:sp>
      <p:sp>
        <p:nvSpPr>
          <p:cNvPr id="46" name="Freeform: Shape 45">
            <a:extLst>
              <a:ext uri="{FF2B5EF4-FFF2-40B4-BE49-F238E27FC236}">
                <a16:creationId xmlns:a16="http://schemas.microsoft.com/office/drawing/2014/main" id="{D786CE0E-F78A-45D1-B10C-64E50A0E71E5}"/>
              </a:ext>
            </a:extLst>
          </p:cNvPr>
          <p:cNvSpPr/>
          <p:nvPr/>
        </p:nvSpPr>
        <p:spPr>
          <a:xfrm>
            <a:off x="2627783" y="3996266"/>
            <a:ext cx="790217" cy="2036227"/>
          </a:xfrm>
          <a:custGeom>
            <a:avLst/>
            <a:gdLst>
              <a:gd name="connsiteX0" fmla="*/ 0 w 632178"/>
              <a:gd name="connsiteY0" fmla="*/ 2122311 h 2122311"/>
              <a:gd name="connsiteX1" fmla="*/ 598312 w 632178"/>
              <a:gd name="connsiteY1" fmla="*/ 2122311 h 2122311"/>
              <a:gd name="connsiteX2" fmla="*/ 632178 w 632178"/>
              <a:gd name="connsiteY2" fmla="*/ 0 h 2122311"/>
              <a:gd name="connsiteX3" fmla="*/ 632178 w 632178"/>
              <a:gd name="connsiteY3" fmla="*/ 0 h 2122311"/>
              <a:gd name="connsiteX0" fmla="*/ 0 w 632178"/>
              <a:gd name="connsiteY0" fmla="*/ 2122311 h 2122311"/>
              <a:gd name="connsiteX1" fmla="*/ 598312 w 632178"/>
              <a:gd name="connsiteY1" fmla="*/ 2122311 h 2122311"/>
              <a:gd name="connsiteX2" fmla="*/ 632178 w 632178"/>
              <a:gd name="connsiteY2" fmla="*/ 0 h 2122311"/>
              <a:gd name="connsiteX0" fmla="*/ 0 w 887249"/>
              <a:gd name="connsiteY0" fmla="*/ 2063548 h 2063548"/>
              <a:gd name="connsiteX1" fmla="*/ 598312 w 887249"/>
              <a:gd name="connsiteY1" fmla="*/ 2063548 h 2063548"/>
              <a:gd name="connsiteX2" fmla="*/ 887249 w 887249"/>
              <a:gd name="connsiteY2" fmla="*/ 0 h 2063548"/>
              <a:gd name="connsiteX0" fmla="*/ 0 w 610923"/>
              <a:gd name="connsiteY0" fmla="*/ 2157570 h 2157570"/>
              <a:gd name="connsiteX1" fmla="*/ 598312 w 610923"/>
              <a:gd name="connsiteY1" fmla="*/ 2157570 h 2157570"/>
              <a:gd name="connsiteX2" fmla="*/ 610923 w 610923"/>
              <a:gd name="connsiteY2" fmla="*/ 0 h 2157570"/>
            </a:gdLst>
            <a:ahLst/>
            <a:cxnLst>
              <a:cxn ang="0">
                <a:pos x="connsiteX0" y="connsiteY0"/>
              </a:cxn>
              <a:cxn ang="0">
                <a:pos x="connsiteX1" y="connsiteY1"/>
              </a:cxn>
              <a:cxn ang="0">
                <a:pos x="connsiteX2" y="connsiteY2"/>
              </a:cxn>
            </a:cxnLst>
            <a:rect l="l" t="t" r="r" b="b"/>
            <a:pathLst>
              <a:path w="610923" h="2157570">
                <a:moveTo>
                  <a:pt x="0" y="2157570"/>
                </a:moveTo>
                <a:lnTo>
                  <a:pt x="598312" y="2157570"/>
                </a:lnTo>
                <a:cubicBezTo>
                  <a:pt x="602516" y="1438380"/>
                  <a:pt x="606719" y="719190"/>
                  <a:pt x="610923" y="0"/>
                </a:cubicBezTo>
              </a:path>
            </a:pathLst>
          </a:custGeom>
          <a:noFill/>
          <a:ln w="38100">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8E1D1B11-2EB6-4170-B2DF-930D08BA63B3}"/>
              </a:ext>
            </a:extLst>
          </p:cNvPr>
          <p:cNvSpPr/>
          <p:nvPr/>
        </p:nvSpPr>
        <p:spPr>
          <a:xfrm>
            <a:off x="2627783" y="5517231"/>
            <a:ext cx="773905" cy="45719"/>
          </a:xfrm>
          <a:custGeom>
            <a:avLst/>
            <a:gdLst>
              <a:gd name="connsiteX0" fmla="*/ 0 w 632178"/>
              <a:gd name="connsiteY0" fmla="*/ 2122311 h 2122311"/>
              <a:gd name="connsiteX1" fmla="*/ 598312 w 632178"/>
              <a:gd name="connsiteY1" fmla="*/ 2122311 h 2122311"/>
              <a:gd name="connsiteX2" fmla="*/ 632178 w 632178"/>
              <a:gd name="connsiteY2" fmla="*/ 0 h 2122311"/>
              <a:gd name="connsiteX3" fmla="*/ 632178 w 632178"/>
              <a:gd name="connsiteY3" fmla="*/ 0 h 2122311"/>
              <a:gd name="connsiteX0" fmla="*/ 0 w 632178"/>
              <a:gd name="connsiteY0" fmla="*/ 2122311 h 2122311"/>
              <a:gd name="connsiteX1" fmla="*/ 598312 w 632178"/>
              <a:gd name="connsiteY1" fmla="*/ 2122311 h 2122311"/>
              <a:gd name="connsiteX2" fmla="*/ 632178 w 632178"/>
              <a:gd name="connsiteY2" fmla="*/ 0 h 2122311"/>
              <a:gd name="connsiteX0" fmla="*/ 0 w 887249"/>
              <a:gd name="connsiteY0" fmla="*/ 2063548 h 2063548"/>
              <a:gd name="connsiteX1" fmla="*/ 598312 w 887249"/>
              <a:gd name="connsiteY1" fmla="*/ 2063548 h 2063548"/>
              <a:gd name="connsiteX2" fmla="*/ 887249 w 887249"/>
              <a:gd name="connsiteY2" fmla="*/ 0 h 2063548"/>
              <a:gd name="connsiteX0" fmla="*/ 0 w 610923"/>
              <a:gd name="connsiteY0" fmla="*/ 2157570 h 2157570"/>
              <a:gd name="connsiteX1" fmla="*/ 598312 w 610923"/>
              <a:gd name="connsiteY1" fmla="*/ 2157570 h 2157570"/>
              <a:gd name="connsiteX2" fmla="*/ 610923 w 610923"/>
              <a:gd name="connsiteY2" fmla="*/ 0 h 2157570"/>
              <a:gd name="connsiteX0" fmla="*/ 0 w 598312"/>
              <a:gd name="connsiteY0" fmla="*/ 0 h 0"/>
              <a:gd name="connsiteX1" fmla="*/ 598312 w 598312"/>
              <a:gd name="connsiteY1" fmla="*/ 0 h 0"/>
            </a:gdLst>
            <a:ahLst/>
            <a:cxnLst>
              <a:cxn ang="0">
                <a:pos x="connsiteX0" y="connsiteY0"/>
              </a:cxn>
              <a:cxn ang="0">
                <a:pos x="connsiteX1" y="connsiteY1"/>
              </a:cxn>
            </a:cxnLst>
            <a:rect l="l" t="t" r="r" b="b"/>
            <a:pathLst>
              <a:path w="598312">
                <a:moveTo>
                  <a:pt x="0" y="0"/>
                </a:moveTo>
                <a:lnTo>
                  <a:pt x="598312" y="0"/>
                </a:lnTo>
              </a:path>
            </a:pathLst>
          </a:custGeom>
          <a:noFill/>
          <a:ln w="38100">
            <a:solidFill>
              <a:schemeClr val="tx1"/>
            </a:solidFill>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088EAFE9-6BD7-4A49-B03F-1BD3C0EBF741}"/>
              </a:ext>
            </a:extLst>
          </p:cNvPr>
          <p:cNvSpPr/>
          <p:nvPr/>
        </p:nvSpPr>
        <p:spPr>
          <a:xfrm>
            <a:off x="2843807" y="5013175"/>
            <a:ext cx="557881" cy="45719"/>
          </a:xfrm>
          <a:custGeom>
            <a:avLst/>
            <a:gdLst>
              <a:gd name="connsiteX0" fmla="*/ 0 w 632178"/>
              <a:gd name="connsiteY0" fmla="*/ 2122311 h 2122311"/>
              <a:gd name="connsiteX1" fmla="*/ 598312 w 632178"/>
              <a:gd name="connsiteY1" fmla="*/ 2122311 h 2122311"/>
              <a:gd name="connsiteX2" fmla="*/ 632178 w 632178"/>
              <a:gd name="connsiteY2" fmla="*/ 0 h 2122311"/>
              <a:gd name="connsiteX3" fmla="*/ 632178 w 632178"/>
              <a:gd name="connsiteY3" fmla="*/ 0 h 2122311"/>
              <a:gd name="connsiteX0" fmla="*/ 0 w 632178"/>
              <a:gd name="connsiteY0" fmla="*/ 2122311 h 2122311"/>
              <a:gd name="connsiteX1" fmla="*/ 598312 w 632178"/>
              <a:gd name="connsiteY1" fmla="*/ 2122311 h 2122311"/>
              <a:gd name="connsiteX2" fmla="*/ 632178 w 632178"/>
              <a:gd name="connsiteY2" fmla="*/ 0 h 2122311"/>
              <a:gd name="connsiteX0" fmla="*/ 0 w 887249"/>
              <a:gd name="connsiteY0" fmla="*/ 2063548 h 2063548"/>
              <a:gd name="connsiteX1" fmla="*/ 598312 w 887249"/>
              <a:gd name="connsiteY1" fmla="*/ 2063548 h 2063548"/>
              <a:gd name="connsiteX2" fmla="*/ 887249 w 887249"/>
              <a:gd name="connsiteY2" fmla="*/ 0 h 2063548"/>
              <a:gd name="connsiteX0" fmla="*/ 0 w 610923"/>
              <a:gd name="connsiteY0" fmla="*/ 2157570 h 2157570"/>
              <a:gd name="connsiteX1" fmla="*/ 598312 w 610923"/>
              <a:gd name="connsiteY1" fmla="*/ 2157570 h 2157570"/>
              <a:gd name="connsiteX2" fmla="*/ 610923 w 610923"/>
              <a:gd name="connsiteY2" fmla="*/ 0 h 2157570"/>
              <a:gd name="connsiteX0" fmla="*/ 0 w 598312"/>
              <a:gd name="connsiteY0" fmla="*/ 0 h 0"/>
              <a:gd name="connsiteX1" fmla="*/ 598312 w 598312"/>
              <a:gd name="connsiteY1" fmla="*/ 0 h 0"/>
            </a:gdLst>
            <a:ahLst/>
            <a:cxnLst>
              <a:cxn ang="0">
                <a:pos x="connsiteX0" y="connsiteY0"/>
              </a:cxn>
              <a:cxn ang="0">
                <a:pos x="connsiteX1" y="connsiteY1"/>
              </a:cxn>
            </a:cxnLst>
            <a:rect l="l" t="t" r="r" b="b"/>
            <a:pathLst>
              <a:path w="598312">
                <a:moveTo>
                  <a:pt x="0" y="0"/>
                </a:moveTo>
                <a:lnTo>
                  <a:pt x="598312" y="0"/>
                </a:lnTo>
              </a:path>
            </a:pathLst>
          </a:custGeom>
          <a:noFill/>
          <a:ln w="38100">
            <a:solidFill>
              <a:schemeClr val="tx1"/>
            </a:solidFill>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6BB8FE32-6641-4491-8212-FB8465362CD0}"/>
              </a:ext>
            </a:extLst>
          </p:cNvPr>
          <p:cNvSpPr/>
          <p:nvPr/>
        </p:nvSpPr>
        <p:spPr>
          <a:xfrm>
            <a:off x="2627782" y="4521985"/>
            <a:ext cx="776150" cy="45719"/>
          </a:xfrm>
          <a:custGeom>
            <a:avLst/>
            <a:gdLst>
              <a:gd name="connsiteX0" fmla="*/ 0 w 632178"/>
              <a:gd name="connsiteY0" fmla="*/ 2122311 h 2122311"/>
              <a:gd name="connsiteX1" fmla="*/ 598312 w 632178"/>
              <a:gd name="connsiteY1" fmla="*/ 2122311 h 2122311"/>
              <a:gd name="connsiteX2" fmla="*/ 632178 w 632178"/>
              <a:gd name="connsiteY2" fmla="*/ 0 h 2122311"/>
              <a:gd name="connsiteX3" fmla="*/ 632178 w 632178"/>
              <a:gd name="connsiteY3" fmla="*/ 0 h 2122311"/>
              <a:gd name="connsiteX0" fmla="*/ 0 w 632178"/>
              <a:gd name="connsiteY0" fmla="*/ 2122311 h 2122311"/>
              <a:gd name="connsiteX1" fmla="*/ 598312 w 632178"/>
              <a:gd name="connsiteY1" fmla="*/ 2122311 h 2122311"/>
              <a:gd name="connsiteX2" fmla="*/ 632178 w 632178"/>
              <a:gd name="connsiteY2" fmla="*/ 0 h 2122311"/>
              <a:gd name="connsiteX0" fmla="*/ 0 w 887249"/>
              <a:gd name="connsiteY0" fmla="*/ 2063548 h 2063548"/>
              <a:gd name="connsiteX1" fmla="*/ 598312 w 887249"/>
              <a:gd name="connsiteY1" fmla="*/ 2063548 h 2063548"/>
              <a:gd name="connsiteX2" fmla="*/ 887249 w 887249"/>
              <a:gd name="connsiteY2" fmla="*/ 0 h 2063548"/>
              <a:gd name="connsiteX0" fmla="*/ 0 w 610923"/>
              <a:gd name="connsiteY0" fmla="*/ 2157570 h 2157570"/>
              <a:gd name="connsiteX1" fmla="*/ 598312 w 610923"/>
              <a:gd name="connsiteY1" fmla="*/ 2157570 h 2157570"/>
              <a:gd name="connsiteX2" fmla="*/ 610923 w 610923"/>
              <a:gd name="connsiteY2" fmla="*/ 0 h 2157570"/>
              <a:gd name="connsiteX0" fmla="*/ 0 w 598312"/>
              <a:gd name="connsiteY0" fmla="*/ 0 h 0"/>
              <a:gd name="connsiteX1" fmla="*/ 598312 w 598312"/>
              <a:gd name="connsiteY1" fmla="*/ 0 h 0"/>
            </a:gdLst>
            <a:ahLst/>
            <a:cxnLst>
              <a:cxn ang="0">
                <a:pos x="connsiteX0" y="connsiteY0"/>
              </a:cxn>
              <a:cxn ang="0">
                <a:pos x="connsiteX1" y="connsiteY1"/>
              </a:cxn>
            </a:cxnLst>
            <a:rect l="l" t="t" r="r" b="b"/>
            <a:pathLst>
              <a:path w="598312">
                <a:moveTo>
                  <a:pt x="0" y="0"/>
                </a:moveTo>
                <a:lnTo>
                  <a:pt x="598312" y="0"/>
                </a:lnTo>
              </a:path>
            </a:pathLst>
          </a:custGeom>
          <a:noFill/>
          <a:ln w="38100">
            <a:solidFill>
              <a:schemeClr val="tx1"/>
            </a:solidFill>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D97EBD7C-5277-41A5-907D-CDB951013842}"/>
              </a:ext>
            </a:extLst>
          </p:cNvPr>
          <p:cNvSpPr/>
          <p:nvPr/>
        </p:nvSpPr>
        <p:spPr>
          <a:xfrm flipH="1">
            <a:off x="5828815" y="4011419"/>
            <a:ext cx="573715" cy="1551531"/>
          </a:xfrm>
          <a:custGeom>
            <a:avLst/>
            <a:gdLst>
              <a:gd name="connsiteX0" fmla="*/ 0 w 632178"/>
              <a:gd name="connsiteY0" fmla="*/ 2122311 h 2122311"/>
              <a:gd name="connsiteX1" fmla="*/ 598312 w 632178"/>
              <a:gd name="connsiteY1" fmla="*/ 2122311 h 2122311"/>
              <a:gd name="connsiteX2" fmla="*/ 632178 w 632178"/>
              <a:gd name="connsiteY2" fmla="*/ 0 h 2122311"/>
              <a:gd name="connsiteX3" fmla="*/ 632178 w 632178"/>
              <a:gd name="connsiteY3" fmla="*/ 0 h 2122311"/>
              <a:gd name="connsiteX0" fmla="*/ 0 w 632178"/>
              <a:gd name="connsiteY0" fmla="*/ 2122311 h 2122311"/>
              <a:gd name="connsiteX1" fmla="*/ 598312 w 632178"/>
              <a:gd name="connsiteY1" fmla="*/ 2122311 h 2122311"/>
              <a:gd name="connsiteX2" fmla="*/ 632178 w 632178"/>
              <a:gd name="connsiteY2" fmla="*/ 0 h 2122311"/>
              <a:gd name="connsiteX0" fmla="*/ 0 w 887249"/>
              <a:gd name="connsiteY0" fmla="*/ 2063548 h 2063548"/>
              <a:gd name="connsiteX1" fmla="*/ 598312 w 887249"/>
              <a:gd name="connsiteY1" fmla="*/ 2063548 h 2063548"/>
              <a:gd name="connsiteX2" fmla="*/ 887249 w 887249"/>
              <a:gd name="connsiteY2" fmla="*/ 0 h 2063548"/>
              <a:gd name="connsiteX0" fmla="*/ 0 w 610923"/>
              <a:gd name="connsiteY0" fmla="*/ 2157570 h 2157570"/>
              <a:gd name="connsiteX1" fmla="*/ 598312 w 610923"/>
              <a:gd name="connsiteY1" fmla="*/ 2157570 h 2157570"/>
              <a:gd name="connsiteX2" fmla="*/ 610923 w 610923"/>
              <a:gd name="connsiteY2" fmla="*/ 0 h 2157570"/>
            </a:gdLst>
            <a:ahLst/>
            <a:cxnLst>
              <a:cxn ang="0">
                <a:pos x="connsiteX0" y="connsiteY0"/>
              </a:cxn>
              <a:cxn ang="0">
                <a:pos x="connsiteX1" y="connsiteY1"/>
              </a:cxn>
              <a:cxn ang="0">
                <a:pos x="connsiteX2" y="connsiteY2"/>
              </a:cxn>
            </a:cxnLst>
            <a:rect l="l" t="t" r="r" b="b"/>
            <a:pathLst>
              <a:path w="610923" h="2157570">
                <a:moveTo>
                  <a:pt x="0" y="2157570"/>
                </a:moveTo>
                <a:lnTo>
                  <a:pt x="598312" y="2157570"/>
                </a:lnTo>
                <a:cubicBezTo>
                  <a:pt x="602516" y="1438380"/>
                  <a:pt x="606719" y="719190"/>
                  <a:pt x="610923" y="0"/>
                </a:cubicBezTo>
              </a:path>
            </a:pathLst>
          </a:custGeom>
          <a:noFill/>
          <a:ln w="38100">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381EF4E5-5091-4C5E-8CB8-6CB7E6EB3B96}"/>
              </a:ext>
            </a:extLst>
          </p:cNvPr>
          <p:cNvSpPr/>
          <p:nvPr/>
        </p:nvSpPr>
        <p:spPr>
          <a:xfrm flipH="1">
            <a:off x="5842429" y="5053050"/>
            <a:ext cx="645947" cy="162641"/>
          </a:xfrm>
          <a:custGeom>
            <a:avLst/>
            <a:gdLst>
              <a:gd name="connsiteX0" fmla="*/ 0 w 632178"/>
              <a:gd name="connsiteY0" fmla="*/ 2122311 h 2122311"/>
              <a:gd name="connsiteX1" fmla="*/ 598312 w 632178"/>
              <a:gd name="connsiteY1" fmla="*/ 2122311 h 2122311"/>
              <a:gd name="connsiteX2" fmla="*/ 632178 w 632178"/>
              <a:gd name="connsiteY2" fmla="*/ 0 h 2122311"/>
              <a:gd name="connsiteX3" fmla="*/ 632178 w 632178"/>
              <a:gd name="connsiteY3" fmla="*/ 0 h 2122311"/>
              <a:gd name="connsiteX0" fmla="*/ 0 w 632178"/>
              <a:gd name="connsiteY0" fmla="*/ 2122311 h 2122311"/>
              <a:gd name="connsiteX1" fmla="*/ 598312 w 632178"/>
              <a:gd name="connsiteY1" fmla="*/ 2122311 h 2122311"/>
              <a:gd name="connsiteX2" fmla="*/ 632178 w 632178"/>
              <a:gd name="connsiteY2" fmla="*/ 0 h 2122311"/>
              <a:gd name="connsiteX0" fmla="*/ 0 w 887249"/>
              <a:gd name="connsiteY0" fmla="*/ 2063548 h 2063548"/>
              <a:gd name="connsiteX1" fmla="*/ 598312 w 887249"/>
              <a:gd name="connsiteY1" fmla="*/ 2063548 h 2063548"/>
              <a:gd name="connsiteX2" fmla="*/ 887249 w 887249"/>
              <a:gd name="connsiteY2" fmla="*/ 0 h 2063548"/>
              <a:gd name="connsiteX0" fmla="*/ 0 w 610923"/>
              <a:gd name="connsiteY0" fmla="*/ 2157570 h 2157570"/>
              <a:gd name="connsiteX1" fmla="*/ 598312 w 610923"/>
              <a:gd name="connsiteY1" fmla="*/ 2157570 h 2157570"/>
              <a:gd name="connsiteX2" fmla="*/ 610923 w 610923"/>
              <a:gd name="connsiteY2" fmla="*/ 0 h 2157570"/>
              <a:gd name="connsiteX0" fmla="*/ 0 w 598312"/>
              <a:gd name="connsiteY0" fmla="*/ 0 h 0"/>
              <a:gd name="connsiteX1" fmla="*/ 598312 w 598312"/>
              <a:gd name="connsiteY1" fmla="*/ 0 h 0"/>
            </a:gdLst>
            <a:ahLst/>
            <a:cxnLst>
              <a:cxn ang="0">
                <a:pos x="connsiteX0" y="connsiteY0"/>
              </a:cxn>
              <a:cxn ang="0">
                <a:pos x="connsiteX1" y="connsiteY1"/>
              </a:cxn>
            </a:cxnLst>
            <a:rect l="l" t="t" r="r" b="b"/>
            <a:pathLst>
              <a:path w="598312">
                <a:moveTo>
                  <a:pt x="0" y="0"/>
                </a:moveTo>
                <a:lnTo>
                  <a:pt x="598312" y="0"/>
                </a:lnTo>
              </a:path>
            </a:pathLst>
          </a:custGeom>
          <a:noFill/>
          <a:ln w="38100">
            <a:solidFill>
              <a:schemeClr val="tx1"/>
            </a:solidFill>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EA5E6BA1-089B-4E41-84FF-BF5463D9E60E}"/>
              </a:ext>
            </a:extLst>
          </p:cNvPr>
          <p:cNvSpPr/>
          <p:nvPr/>
        </p:nvSpPr>
        <p:spPr>
          <a:xfrm flipH="1" flipV="1">
            <a:off x="5828338" y="4481391"/>
            <a:ext cx="791964" cy="45719"/>
          </a:xfrm>
          <a:custGeom>
            <a:avLst/>
            <a:gdLst>
              <a:gd name="connsiteX0" fmla="*/ 0 w 632178"/>
              <a:gd name="connsiteY0" fmla="*/ 2122311 h 2122311"/>
              <a:gd name="connsiteX1" fmla="*/ 598312 w 632178"/>
              <a:gd name="connsiteY1" fmla="*/ 2122311 h 2122311"/>
              <a:gd name="connsiteX2" fmla="*/ 632178 w 632178"/>
              <a:gd name="connsiteY2" fmla="*/ 0 h 2122311"/>
              <a:gd name="connsiteX3" fmla="*/ 632178 w 632178"/>
              <a:gd name="connsiteY3" fmla="*/ 0 h 2122311"/>
              <a:gd name="connsiteX0" fmla="*/ 0 w 632178"/>
              <a:gd name="connsiteY0" fmla="*/ 2122311 h 2122311"/>
              <a:gd name="connsiteX1" fmla="*/ 598312 w 632178"/>
              <a:gd name="connsiteY1" fmla="*/ 2122311 h 2122311"/>
              <a:gd name="connsiteX2" fmla="*/ 632178 w 632178"/>
              <a:gd name="connsiteY2" fmla="*/ 0 h 2122311"/>
              <a:gd name="connsiteX0" fmla="*/ 0 w 887249"/>
              <a:gd name="connsiteY0" fmla="*/ 2063548 h 2063548"/>
              <a:gd name="connsiteX1" fmla="*/ 598312 w 887249"/>
              <a:gd name="connsiteY1" fmla="*/ 2063548 h 2063548"/>
              <a:gd name="connsiteX2" fmla="*/ 887249 w 887249"/>
              <a:gd name="connsiteY2" fmla="*/ 0 h 2063548"/>
              <a:gd name="connsiteX0" fmla="*/ 0 w 610923"/>
              <a:gd name="connsiteY0" fmla="*/ 2157570 h 2157570"/>
              <a:gd name="connsiteX1" fmla="*/ 598312 w 610923"/>
              <a:gd name="connsiteY1" fmla="*/ 2157570 h 2157570"/>
              <a:gd name="connsiteX2" fmla="*/ 610923 w 610923"/>
              <a:gd name="connsiteY2" fmla="*/ 0 h 2157570"/>
              <a:gd name="connsiteX0" fmla="*/ 0 w 598312"/>
              <a:gd name="connsiteY0" fmla="*/ 0 h 0"/>
              <a:gd name="connsiteX1" fmla="*/ 598312 w 598312"/>
              <a:gd name="connsiteY1" fmla="*/ 0 h 0"/>
            </a:gdLst>
            <a:ahLst/>
            <a:cxnLst>
              <a:cxn ang="0">
                <a:pos x="connsiteX0" y="connsiteY0"/>
              </a:cxn>
              <a:cxn ang="0">
                <a:pos x="connsiteX1" y="connsiteY1"/>
              </a:cxn>
            </a:cxnLst>
            <a:rect l="l" t="t" r="r" b="b"/>
            <a:pathLst>
              <a:path w="598312">
                <a:moveTo>
                  <a:pt x="0" y="0"/>
                </a:moveTo>
                <a:lnTo>
                  <a:pt x="598312" y="0"/>
                </a:lnTo>
              </a:path>
            </a:pathLst>
          </a:custGeom>
          <a:noFill/>
          <a:ln w="38100">
            <a:solidFill>
              <a:schemeClr val="tx1"/>
            </a:solidFill>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066BA62A-3C04-4D3E-8915-448EC3579B33}"/>
              </a:ext>
            </a:extLst>
          </p:cNvPr>
          <p:cNvSpPr txBox="1"/>
          <p:nvPr/>
        </p:nvSpPr>
        <p:spPr>
          <a:xfrm>
            <a:off x="5663078" y="2549515"/>
            <a:ext cx="1827319" cy="369332"/>
          </a:xfrm>
          <a:prstGeom prst="rect">
            <a:avLst/>
          </a:prstGeom>
          <a:noFill/>
        </p:spPr>
        <p:txBody>
          <a:bodyPr wrap="square">
            <a:spAutoFit/>
          </a:bodyPr>
          <a:lstStyle/>
          <a:p>
            <a:r>
              <a:rPr lang="en-US" dirty="0">
                <a:solidFill>
                  <a:srgbClr val="0070C0"/>
                </a:solidFill>
                <a:latin typeface="Georgia" panose="02040502050405020303" pitchFamily="18" charset="0"/>
              </a:rPr>
              <a:t>Abstract class</a:t>
            </a:r>
          </a:p>
        </p:txBody>
      </p:sp>
      <p:pic>
        <p:nvPicPr>
          <p:cNvPr id="57" name="Audio 56">
            <a:hlinkClick r:id="" action="ppaction://media"/>
            <a:extLst>
              <a:ext uri="{FF2B5EF4-FFF2-40B4-BE49-F238E27FC236}">
                <a16:creationId xmlns:a16="http://schemas.microsoft.com/office/drawing/2014/main" id="{DD0BCE13-DB40-4422-8CAE-C5C4138BE89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4614826"/>
      </p:ext>
    </p:extLst>
  </p:cSld>
  <p:clrMapOvr>
    <a:masterClrMapping/>
  </p:clrMapOvr>
  <mc:AlternateContent xmlns:mc="http://schemas.openxmlformats.org/markup-compatibility/2006">
    <mc:Choice xmlns:p14="http://schemas.microsoft.com/office/powerpoint/2010/main" Requires="p14">
      <p:transition spd="slow" p14:dur="2000" advTm="74722"/>
    </mc:Choice>
    <mc:Fallback>
      <p:transition spd="slow" advTm="74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57"/>
                </p:tgtEl>
              </p:cMediaNode>
            </p:audio>
          </p:childTnLst>
        </p:cTn>
      </p:par>
    </p:tnLst>
    <p:bldLst>
      <p:bldP spid="24" grpId="0" animBg="1"/>
      <p:bldP spid="25" grpId="0" animBg="1"/>
      <p:bldP spid="37" grpId="0" animBg="1"/>
      <p:bldP spid="38" grpId="0" animBg="1"/>
      <p:bldP spid="39" grpId="0" animBg="1"/>
      <p:bldP spid="40" grpId="0" animBg="1"/>
      <p:bldP spid="41" grpId="0" animBg="1"/>
      <p:bldP spid="42" grpId="0" animBg="1"/>
      <p:bldP spid="43" grpId="0" animBg="1"/>
      <p:bldP spid="46" grpId="0" animBg="1"/>
      <p:bldP spid="48" grpId="0" animBg="1"/>
      <p:bldP spid="49" grpId="0" animBg="1"/>
      <p:bldP spid="50" grpId="0" animBg="1"/>
      <p:bldP spid="51" grpId="0" animBg="1"/>
      <p:bldP spid="53" grpId="0" animBg="1"/>
      <p:bldP spid="54" grpId="0" animBg="1"/>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7FF30-113D-4CA3-BD34-77EB6F7E4DB6}"/>
              </a:ext>
            </a:extLst>
          </p:cNvPr>
          <p:cNvSpPr>
            <a:spLocks noGrp="1"/>
          </p:cNvSpPr>
          <p:nvPr>
            <p:ph type="title"/>
          </p:nvPr>
        </p:nvSpPr>
        <p:spPr/>
        <p:txBody>
          <a:bodyPr/>
          <a:lstStyle/>
          <a:p>
            <a:r>
              <a:rPr lang="en-US" dirty="0"/>
              <a:t>Why two branches?</a:t>
            </a:r>
          </a:p>
        </p:txBody>
      </p:sp>
      <p:sp>
        <p:nvSpPr>
          <p:cNvPr id="3" name="Content Placeholder 2">
            <a:extLst>
              <a:ext uri="{FF2B5EF4-FFF2-40B4-BE49-F238E27FC236}">
                <a16:creationId xmlns:a16="http://schemas.microsoft.com/office/drawing/2014/main" id="{D7611452-D73A-4A6B-B322-0F934B754B4F}"/>
              </a:ext>
            </a:extLst>
          </p:cNvPr>
          <p:cNvSpPr>
            <a:spLocks noGrp="1"/>
          </p:cNvSpPr>
          <p:nvPr>
            <p:ph idx="1"/>
          </p:nvPr>
        </p:nvSpPr>
        <p:spPr/>
        <p:txBody>
          <a:bodyPr/>
          <a:lstStyle/>
          <a:p>
            <a:r>
              <a:rPr lang="en-US" dirty="0"/>
              <a:t>A logic error is an exceptional case that should have been caught by the programmer:</a:t>
            </a:r>
          </a:p>
          <a:p>
            <a:pPr lvl="1"/>
            <a:r>
              <a:rPr lang="en-US" dirty="0"/>
              <a:t>The programmer should be checking arguments, for example, to ensure that they fall within the acceptable bounds of a function</a:t>
            </a:r>
          </a:p>
          <a:p>
            <a:pPr lvl="1"/>
            <a:r>
              <a:rPr lang="en-US" dirty="0"/>
              <a:t>It is assumed that if a logic error is thrown,</a:t>
            </a:r>
            <a:br>
              <a:rPr lang="en-US" dirty="0"/>
            </a:br>
            <a:r>
              <a:rPr lang="en-US" dirty="0"/>
              <a:t>	there was an issue with the source code</a:t>
            </a:r>
          </a:p>
          <a:p>
            <a:r>
              <a:rPr lang="en-US" dirty="0"/>
              <a:t>A runtime error is an exceptional case that could only be determined at runtime</a:t>
            </a:r>
          </a:p>
          <a:p>
            <a:pPr lvl="1"/>
            <a:r>
              <a:rPr lang="en-US" dirty="0"/>
              <a:t>Perhaps the system was not correctly designed to handle the full field of possible inputs</a:t>
            </a:r>
          </a:p>
          <a:p>
            <a:pPr lvl="1"/>
            <a:r>
              <a:rPr lang="en-US" dirty="0"/>
              <a:t>Perhaps a value exceeds the data type used to store a result</a:t>
            </a:r>
          </a:p>
          <a:p>
            <a:pPr lvl="1"/>
            <a:endParaRPr lang="en-US" dirty="0"/>
          </a:p>
        </p:txBody>
      </p:sp>
      <p:pic>
        <p:nvPicPr>
          <p:cNvPr id="7" name="Audio 6">
            <a:hlinkClick r:id="" action="ppaction://media"/>
            <a:extLst>
              <a:ext uri="{FF2B5EF4-FFF2-40B4-BE49-F238E27FC236}">
                <a16:creationId xmlns:a16="http://schemas.microsoft.com/office/drawing/2014/main" id="{A468E630-398C-4497-8E26-DE2C273DFD1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7844278"/>
      </p:ext>
    </p:extLst>
  </p:cSld>
  <p:clrMapOvr>
    <a:masterClrMapping/>
  </p:clrMapOvr>
  <mc:AlternateContent xmlns:mc="http://schemas.openxmlformats.org/markup-compatibility/2006">
    <mc:Choice xmlns:p14="http://schemas.microsoft.com/office/powerpoint/2010/main" Requires="p14">
      <p:transition spd="slow" p14:dur="2000" advTm="88811"/>
    </mc:Choice>
    <mc:Fallback>
      <p:transition spd="slow" advTm="88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7FF30-113D-4CA3-BD34-77EB6F7E4DB6}"/>
              </a:ext>
            </a:extLst>
          </p:cNvPr>
          <p:cNvSpPr>
            <a:spLocks noGrp="1"/>
          </p:cNvSpPr>
          <p:nvPr>
            <p:ph type="title"/>
          </p:nvPr>
        </p:nvSpPr>
        <p:spPr/>
        <p:txBody>
          <a:bodyPr/>
          <a:lstStyle/>
          <a:p>
            <a:r>
              <a:rPr lang="en-US" dirty="0"/>
              <a:t>Deriving from an exception class</a:t>
            </a:r>
          </a:p>
        </p:txBody>
      </p:sp>
      <p:sp>
        <p:nvSpPr>
          <p:cNvPr id="3" name="Content Placeholder 2">
            <a:extLst>
              <a:ext uri="{FF2B5EF4-FFF2-40B4-BE49-F238E27FC236}">
                <a16:creationId xmlns:a16="http://schemas.microsoft.com/office/drawing/2014/main" id="{D7611452-D73A-4A6B-B322-0F934B754B4F}"/>
              </a:ext>
            </a:extLst>
          </p:cNvPr>
          <p:cNvSpPr>
            <a:spLocks noGrp="1"/>
          </p:cNvSpPr>
          <p:nvPr>
            <p:ph idx="1"/>
          </p:nvPr>
        </p:nvSpPr>
        <p:spPr/>
        <p:txBody>
          <a:bodyPr/>
          <a:lstStyle/>
          <a:p>
            <a:r>
              <a:rPr lang="en-US" dirty="0"/>
              <a:t>The default structure for all but the base </a:t>
            </a:r>
            <a:r>
              <a:rPr lang="en-US" dirty="0">
                <a:latin typeface="Consolas" panose="020B0609020204030204" pitchFamily="49" charset="0"/>
              </a:rPr>
              <a:t>std::exception</a:t>
            </a:r>
            <a:r>
              <a:rPr lang="en-US" dirty="0"/>
              <a:t> class is essentially a string together with a member function </a:t>
            </a:r>
            <a:r>
              <a:rPr lang="en-US" dirty="0">
                <a:latin typeface="Consolas" panose="020B0609020204030204" pitchFamily="49" charset="0"/>
              </a:rPr>
              <a:t>what()</a:t>
            </a:r>
            <a:r>
              <a:rPr lang="en-US" dirty="0"/>
              <a:t> that returns that string converted to a C-style string:</a:t>
            </a:r>
          </a:p>
          <a:p>
            <a:pPr marL="457200" lvl="1" indent="0">
              <a:buNone/>
            </a:pPr>
            <a:r>
              <a:rPr lang="en-US" sz="1500" dirty="0">
                <a:latin typeface="Consolas" panose="020B0609020204030204" pitchFamily="49" charset="0"/>
              </a:rPr>
              <a:t>class </a:t>
            </a:r>
            <a:r>
              <a:rPr lang="en-US" sz="1500" i="1" dirty="0" err="1">
                <a:latin typeface="Consolas" panose="020B0609020204030204" pitchFamily="49" charset="0"/>
              </a:rPr>
              <a:t>exception_name</a:t>
            </a:r>
            <a:r>
              <a:rPr lang="en-US" sz="1500" dirty="0">
                <a:latin typeface="Consolas" panose="020B0609020204030204" pitchFamily="49" charset="0"/>
              </a:rPr>
              <a:t> : public </a:t>
            </a:r>
            <a:r>
              <a:rPr lang="en-US" sz="1500" i="1" dirty="0" err="1">
                <a:latin typeface="Consolas" panose="020B0609020204030204" pitchFamily="49" charset="0"/>
              </a:rPr>
              <a:t>base_exception</a:t>
            </a:r>
            <a:r>
              <a:rPr lang="en-US" sz="1500" dirty="0">
                <a:latin typeface="Consolas" panose="020B0609020204030204" pitchFamily="49" charset="0"/>
              </a:rPr>
              <a:t> {</a:t>
            </a:r>
          </a:p>
          <a:p>
            <a:pPr marL="457200" lvl="1" indent="0">
              <a:buNone/>
            </a:pPr>
            <a:r>
              <a:rPr lang="en-US" sz="1500" dirty="0">
                <a:latin typeface="Consolas" panose="020B0609020204030204" pitchFamily="49" charset="0"/>
              </a:rPr>
              <a:t>    public:</a:t>
            </a:r>
          </a:p>
          <a:p>
            <a:pPr marL="457200" lvl="1" indent="0">
              <a:buNone/>
            </a:pPr>
            <a:r>
              <a:rPr lang="en-US" sz="1500" dirty="0">
                <a:latin typeface="Consolas" panose="020B0609020204030204" pitchFamily="49" charset="0"/>
              </a:rPr>
              <a:t>        </a:t>
            </a:r>
            <a:r>
              <a:rPr lang="en-US" sz="1500" i="1" dirty="0" err="1">
                <a:latin typeface="Consolas" panose="020B0609020204030204" pitchFamily="49" charset="0"/>
              </a:rPr>
              <a:t>exception_name</a:t>
            </a:r>
            <a:r>
              <a:rPr lang="en-US" sz="1500" dirty="0">
                <a:latin typeface="Consolas" panose="020B0609020204030204" pitchFamily="49" charset="0"/>
              </a:rPr>
              <a:t>( char const        *</a:t>
            </a:r>
            <a:r>
              <a:rPr lang="en-US" sz="1500" dirty="0" err="1">
                <a:latin typeface="Consolas" panose="020B0609020204030204" pitchFamily="49" charset="0"/>
              </a:rPr>
              <a:t>new_what_arg</a:t>
            </a:r>
            <a:r>
              <a:rPr lang="en-US" sz="1500" dirty="0">
                <a:latin typeface="Consolas" panose="020B0609020204030204" pitchFamily="49" charset="0"/>
              </a:rPr>
              <a:t> );</a:t>
            </a:r>
          </a:p>
          <a:p>
            <a:pPr marL="457200" lvl="1" indent="0">
              <a:buNone/>
            </a:pPr>
            <a:r>
              <a:rPr lang="en-US" sz="1500" dirty="0">
                <a:latin typeface="Consolas" panose="020B0609020204030204" pitchFamily="49" charset="0"/>
              </a:rPr>
              <a:t>        </a:t>
            </a:r>
            <a:r>
              <a:rPr lang="en-US" sz="1500" i="1" dirty="0" err="1">
                <a:latin typeface="Consolas" panose="020B0609020204030204" pitchFamily="49" charset="0"/>
              </a:rPr>
              <a:t>exception_name</a:t>
            </a:r>
            <a:r>
              <a:rPr lang="en-US" sz="1500" dirty="0">
                <a:latin typeface="Consolas" panose="020B0609020204030204" pitchFamily="49" charset="0"/>
              </a:rPr>
              <a:t>( std::string const &amp;</a:t>
            </a:r>
            <a:r>
              <a:rPr lang="en-US" sz="1500" dirty="0" err="1">
                <a:latin typeface="Consolas" panose="020B0609020204030204" pitchFamily="49" charset="0"/>
              </a:rPr>
              <a:t>new_what_arg</a:t>
            </a:r>
            <a:r>
              <a:rPr lang="en-US" sz="1500" dirty="0">
                <a:latin typeface="Consolas" panose="020B0609020204030204" pitchFamily="49" charset="0"/>
              </a:rPr>
              <a:t> );</a:t>
            </a:r>
          </a:p>
          <a:p>
            <a:pPr marL="457200" lvl="1" indent="0">
              <a:buNone/>
            </a:pPr>
            <a:r>
              <a:rPr lang="en-US" sz="1500" dirty="0">
                <a:latin typeface="Consolas" panose="020B0609020204030204" pitchFamily="49" charset="0"/>
              </a:rPr>
              <a:t>        </a:t>
            </a:r>
            <a:r>
              <a:rPr lang="en-US" sz="1500" b="1" dirty="0">
                <a:solidFill>
                  <a:srgbClr val="FF0000"/>
                </a:solidFill>
                <a:latin typeface="Consolas" panose="020B0609020204030204" pitchFamily="49" charset="0"/>
              </a:rPr>
              <a:t>virtual</a:t>
            </a:r>
            <a:r>
              <a:rPr lang="en-US" sz="1500" dirty="0">
                <a:latin typeface="Consolas" panose="020B0609020204030204" pitchFamily="49" charset="0"/>
              </a:rPr>
              <a:t> char const *what() const </a:t>
            </a:r>
            <a:r>
              <a:rPr lang="en-US" sz="1500" b="1" dirty="0" err="1">
                <a:latin typeface="Consolas" panose="020B0609020204030204" pitchFamily="49" charset="0"/>
              </a:rPr>
              <a:t>noexcept</a:t>
            </a:r>
            <a:r>
              <a:rPr lang="en-US" sz="1500" dirty="0">
                <a:latin typeface="Consolas" panose="020B0609020204030204" pitchFamily="49" charset="0"/>
              </a:rPr>
              <a:t>;</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protected:</a:t>
            </a:r>
          </a:p>
          <a:p>
            <a:pPr marL="457200" lvl="1" indent="0">
              <a:buNone/>
            </a:pPr>
            <a:r>
              <a:rPr lang="en-US" sz="1500" dirty="0">
                <a:latin typeface="Consolas" panose="020B0609020204030204" pitchFamily="49" charset="0"/>
              </a:rPr>
              <a:t>        std::string </a:t>
            </a:r>
            <a:r>
              <a:rPr lang="en-US" sz="1500" dirty="0" err="1">
                <a:latin typeface="Consolas" panose="020B0609020204030204" pitchFamily="49" charset="0"/>
              </a:rPr>
              <a:t>what_arg</a:t>
            </a:r>
            <a:r>
              <a:rPr lang="en-US" sz="1500" dirty="0">
                <a:latin typeface="Consolas" panose="020B0609020204030204" pitchFamily="49" charset="0"/>
              </a:rPr>
              <a:t>_;</a:t>
            </a:r>
          </a:p>
          <a:p>
            <a:pPr marL="457200" lvl="1" indent="0">
              <a:buNone/>
            </a:pPr>
            <a:r>
              <a:rPr lang="en-US" sz="1500" dirty="0">
                <a:latin typeface="Consolas" panose="020B0609020204030204" pitchFamily="49" charset="0"/>
              </a:rPr>
              <a:t>};</a:t>
            </a:r>
          </a:p>
        </p:txBody>
      </p:sp>
      <p:pic>
        <p:nvPicPr>
          <p:cNvPr id="7" name="Audio 6">
            <a:hlinkClick r:id="" action="ppaction://media"/>
            <a:extLst>
              <a:ext uri="{FF2B5EF4-FFF2-40B4-BE49-F238E27FC236}">
                <a16:creationId xmlns:a16="http://schemas.microsoft.com/office/drawing/2014/main" id="{E04A767D-0F92-4C39-873B-A3D2A457F95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61471415"/>
      </p:ext>
    </p:extLst>
  </p:cSld>
  <p:clrMapOvr>
    <a:masterClrMapping/>
  </p:clrMapOvr>
  <mc:AlternateContent xmlns:mc="http://schemas.openxmlformats.org/markup-compatibility/2006">
    <mc:Choice xmlns:p14="http://schemas.microsoft.com/office/powerpoint/2010/main" Requires="p14">
      <p:transition spd="slow" p14:dur="2000" advTm="49139"/>
    </mc:Choice>
    <mc:Fallback>
      <p:transition spd="slow" advTm="49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7FF30-113D-4CA3-BD34-77EB6F7E4DB6}"/>
              </a:ext>
            </a:extLst>
          </p:cNvPr>
          <p:cNvSpPr>
            <a:spLocks noGrp="1"/>
          </p:cNvSpPr>
          <p:nvPr>
            <p:ph type="title"/>
          </p:nvPr>
        </p:nvSpPr>
        <p:spPr/>
        <p:txBody>
          <a:bodyPr/>
          <a:lstStyle/>
          <a:p>
            <a:r>
              <a:rPr lang="en-US" dirty="0"/>
              <a:t>A derived exception class</a:t>
            </a:r>
          </a:p>
        </p:txBody>
      </p:sp>
      <p:sp>
        <p:nvSpPr>
          <p:cNvPr id="3" name="Content Placeholder 2">
            <a:extLst>
              <a:ext uri="{FF2B5EF4-FFF2-40B4-BE49-F238E27FC236}">
                <a16:creationId xmlns:a16="http://schemas.microsoft.com/office/drawing/2014/main" id="{D7611452-D73A-4A6B-B322-0F934B754B4F}"/>
              </a:ext>
            </a:extLst>
          </p:cNvPr>
          <p:cNvSpPr>
            <a:spLocks noGrp="1"/>
          </p:cNvSpPr>
          <p:nvPr>
            <p:ph idx="1"/>
          </p:nvPr>
        </p:nvSpPr>
        <p:spPr>
          <a:xfrm>
            <a:off x="457200" y="1600200"/>
            <a:ext cx="8686800" cy="4525963"/>
          </a:xfrm>
        </p:spPr>
        <p:txBody>
          <a:bodyPr/>
          <a:lstStyle/>
          <a:p>
            <a:r>
              <a:rPr lang="en-US" dirty="0"/>
              <a:t>You can derive from such an exception:</a:t>
            </a:r>
          </a:p>
          <a:p>
            <a:pPr marL="457200" lvl="1" indent="0">
              <a:buNone/>
            </a:pPr>
            <a:r>
              <a:rPr lang="en-US" sz="1500" dirty="0">
                <a:latin typeface="Consolas" panose="020B0609020204030204" pitchFamily="49" charset="0"/>
              </a:rPr>
              <a:t>class </a:t>
            </a:r>
            <a:r>
              <a:rPr lang="en-US" sz="1500" dirty="0" err="1">
                <a:latin typeface="Consolas" panose="020B0609020204030204" pitchFamily="49" charset="0"/>
              </a:rPr>
              <a:t>int_domain_error</a:t>
            </a:r>
            <a:r>
              <a:rPr lang="en-US" sz="1500" dirty="0">
                <a:latin typeface="Consolas" panose="020B0609020204030204" pitchFamily="49" charset="0"/>
              </a:rPr>
              <a:t> : public std::</a:t>
            </a:r>
            <a:r>
              <a:rPr lang="en-US" sz="1500" dirty="0" err="1">
                <a:latin typeface="Consolas" panose="020B0609020204030204" pitchFamily="49" charset="0"/>
              </a:rPr>
              <a:t>domain_error</a:t>
            </a:r>
            <a:r>
              <a:rPr lang="en-US" sz="1500" dirty="0">
                <a:latin typeface="Consolas" panose="020B0609020204030204" pitchFamily="49" charset="0"/>
              </a:rPr>
              <a:t> {</a:t>
            </a:r>
          </a:p>
          <a:p>
            <a:pPr marL="457200" lvl="1" indent="0">
              <a:buNone/>
            </a:pPr>
            <a:r>
              <a:rPr lang="en-US" sz="1500" dirty="0">
                <a:latin typeface="Consolas" panose="020B0609020204030204" pitchFamily="49" charset="0"/>
              </a:rPr>
              <a:t>    public:</a:t>
            </a:r>
          </a:p>
          <a:p>
            <a:pPr marL="457200" lvl="1" indent="0">
              <a:buNone/>
            </a:pPr>
            <a:r>
              <a:rPr lang="en-US" sz="1500" dirty="0">
                <a:latin typeface="Consolas" panose="020B0609020204030204" pitchFamily="49" charset="0"/>
              </a:rPr>
              <a:t>        </a:t>
            </a:r>
            <a:r>
              <a:rPr lang="en-US" sz="1500" dirty="0" err="1">
                <a:latin typeface="Consolas" panose="020B0609020204030204" pitchFamily="49" charset="0"/>
              </a:rPr>
              <a:t>int_domain_error</a:t>
            </a:r>
            <a:r>
              <a:rPr lang="en-US" sz="1500" dirty="0">
                <a:latin typeface="Consolas" panose="020B0609020204030204" pitchFamily="49" charset="0"/>
              </a:rPr>
              <a:t>( char const        *</a:t>
            </a:r>
            <a:r>
              <a:rPr lang="en-US" sz="1500" dirty="0" err="1">
                <a:latin typeface="Consolas" panose="020B0609020204030204" pitchFamily="49" charset="0"/>
              </a:rPr>
              <a:t>new_what_arg</a:t>
            </a:r>
            <a:r>
              <a:rPr lang="en-US" sz="1500" dirty="0">
                <a:latin typeface="Consolas" panose="020B0609020204030204" pitchFamily="49" charset="0"/>
              </a:rPr>
              <a:t>, int </a:t>
            </a:r>
            <a:r>
              <a:rPr lang="en-US" sz="1500" dirty="0" err="1">
                <a:latin typeface="Consolas" panose="020B0609020204030204" pitchFamily="49" charset="0"/>
              </a:rPr>
              <a:t>new_value</a:t>
            </a:r>
            <a:r>
              <a:rPr lang="en-US" sz="1500" dirty="0">
                <a:latin typeface="Consolas" panose="020B0609020204030204" pitchFamily="49" charset="0"/>
              </a:rPr>
              <a:t> );</a:t>
            </a:r>
          </a:p>
          <a:p>
            <a:pPr marL="457200" lvl="1" indent="0">
              <a:buNone/>
            </a:pPr>
            <a:r>
              <a:rPr lang="en-US" sz="1500" dirty="0">
                <a:latin typeface="Consolas" panose="020B0609020204030204" pitchFamily="49" charset="0"/>
              </a:rPr>
              <a:t>        </a:t>
            </a:r>
            <a:r>
              <a:rPr lang="en-US" sz="1500" dirty="0" err="1">
                <a:latin typeface="Consolas" panose="020B0609020204030204" pitchFamily="49" charset="0"/>
              </a:rPr>
              <a:t>int_domain_error</a:t>
            </a:r>
            <a:r>
              <a:rPr lang="en-US" sz="1500" dirty="0">
                <a:latin typeface="Consolas" panose="020B0609020204030204" pitchFamily="49" charset="0"/>
              </a:rPr>
              <a:t>( std::string const &amp;</a:t>
            </a:r>
            <a:r>
              <a:rPr lang="en-US" sz="1500" dirty="0" err="1">
                <a:latin typeface="Consolas" panose="020B0609020204030204" pitchFamily="49" charset="0"/>
              </a:rPr>
              <a:t>new_what_arg</a:t>
            </a:r>
            <a:r>
              <a:rPr lang="en-US" sz="1500" dirty="0">
                <a:latin typeface="Consolas" panose="020B0609020204030204" pitchFamily="49" charset="0"/>
              </a:rPr>
              <a:t>, int </a:t>
            </a:r>
            <a:r>
              <a:rPr lang="en-US" sz="1500" dirty="0" err="1">
                <a:latin typeface="Consolas" panose="020B0609020204030204" pitchFamily="49" charset="0"/>
              </a:rPr>
              <a:t>new_value</a:t>
            </a:r>
            <a:r>
              <a:rPr lang="en-US" sz="1500" dirty="0">
                <a:latin typeface="Consolas" panose="020B0609020204030204" pitchFamily="49" charset="0"/>
              </a:rPr>
              <a:t> );</a:t>
            </a:r>
          </a:p>
          <a:p>
            <a:pPr marL="457200" lvl="1" indent="0">
              <a:buNone/>
            </a:pPr>
            <a:r>
              <a:rPr lang="en-US" sz="1500" dirty="0">
                <a:latin typeface="Consolas" panose="020B0609020204030204" pitchFamily="49" charset="0"/>
              </a:rPr>
              <a:t>        virtual char const *what() const </a:t>
            </a:r>
            <a:r>
              <a:rPr lang="en-US" sz="1500" dirty="0" err="1">
                <a:latin typeface="Consolas" panose="020B0609020204030204" pitchFamily="49" charset="0"/>
              </a:rPr>
              <a:t>noexcept</a:t>
            </a:r>
            <a:r>
              <a:rPr lang="en-US" sz="1500" dirty="0">
                <a:latin typeface="Consolas" panose="020B0609020204030204" pitchFamily="49" charset="0"/>
              </a:rPr>
              <a:t>;</a:t>
            </a:r>
          </a:p>
          <a:p>
            <a:pPr marL="457200" lvl="1" indent="0">
              <a:buNone/>
            </a:pPr>
            <a:r>
              <a:rPr lang="en-US" sz="1500" dirty="0">
                <a:latin typeface="Consolas" panose="020B0609020204030204" pitchFamily="49" charset="0"/>
              </a:rPr>
              <a:t>        virtual int value() const </a:t>
            </a:r>
            <a:r>
              <a:rPr lang="en-US" sz="1500" dirty="0" err="1">
                <a:latin typeface="Consolas" panose="020B0609020204030204" pitchFamily="49" charset="0"/>
              </a:rPr>
              <a:t>noexcept</a:t>
            </a:r>
            <a:r>
              <a:rPr lang="en-US" sz="1500" dirty="0">
                <a:latin typeface="Consolas" panose="020B0609020204030204" pitchFamily="49" charset="0"/>
              </a:rPr>
              <a:t>;</a:t>
            </a:r>
          </a:p>
          <a:p>
            <a:pPr marL="457200" lvl="1" indent="0">
              <a:buNone/>
            </a:pPr>
            <a:endParaRPr lang="en-US" sz="1500" dirty="0">
              <a:latin typeface="Consolas" panose="020B0609020204030204" pitchFamily="49" charset="0"/>
            </a:endParaRPr>
          </a:p>
          <a:p>
            <a:pPr marL="457200" lvl="1" indent="0">
              <a:buNone/>
            </a:pPr>
            <a:r>
              <a:rPr lang="en-US" sz="1500" dirty="0">
                <a:latin typeface="Consolas" panose="020B0609020204030204" pitchFamily="49" charset="0"/>
              </a:rPr>
              <a:t>    protected:</a:t>
            </a:r>
          </a:p>
          <a:p>
            <a:pPr marL="457200" lvl="1" indent="0">
              <a:buNone/>
            </a:pPr>
            <a:r>
              <a:rPr lang="en-US" sz="1500" dirty="0">
                <a:latin typeface="Consolas" panose="020B0609020204030204" pitchFamily="49" charset="0"/>
              </a:rPr>
              <a:t>        int value_;</a:t>
            </a:r>
          </a:p>
          <a:p>
            <a:pPr marL="457200" lvl="1" indent="0">
              <a:buNone/>
            </a:pPr>
            <a:r>
              <a:rPr lang="en-US" sz="1500" dirty="0">
                <a:latin typeface="Consolas" panose="020B0609020204030204" pitchFamily="49" charset="0"/>
              </a:rPr>
              <a:t>};</a:t>
            </a:r>
          </a:p>
        </p:txBody>
      </p:sp>
      <p:pic>
        <p:nvPicPr>
          <p:cNvPr id="8" name="Audio 7">
            <a:hlinkClick r:id="" action="ppaction://media"/>
            <a:extLst>
              <a:ext uri="{FF2B5EF4-FFF2-40B4-BE49-F238E27FC236}">
                <a16:creationId xmlns:a16="http://schemas.microsoft.com/office/drawing/2014/main" id="{70783137-BD84-4FAC-8EF6-221B7F3D3F7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87965445"/>
      </p:ext>
    </p:extLst>
  </p:cSld>
  <p:clrMapOvr>
    <a:masterClrMapping/>
  </p:clrMapOvr>
  <mc:AlternateContent xmlns:mc="http://schemas.openxmlformats.org/markup-compatibility/2006">
    <mc:Choice xmlns:p14="http://schemas.microsoft.com/office/powerpoint/2010/main" Requires="p14">
      <p:transition spd="slow" p14:dur="2000" advTm="89469"/>
    </mc:Choice>
    <mc:Fallback>
      <p:transition spd="slow" advTm="89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7FF30-113D-4CA3-BD34-77EB6F7E4DB6}"/>
              </a:ext>
            </a:extLst>
          </p:cNvPr>
          <p:cNvSpPr>
            <a:spLocks noGrp="1"/>
          </p:cNvSpPr>
          <p:nvPr>
            <p:ph type="title"/>
          </p:nvPr>
        </p:nvSpPr>
        <p:spPr/>
        <p:txBody>
          <a:bodyPr/>
          <a:lstStyle/>
          <a:p>
            <a:r>
              <a:rPr lang="en-US" dirty="0"/>
              <a:t>A derived exception class</a:t>
            </a:r>
          </a:p>
        </p:txBody>
      </p:sp>
      <p:sp>
        <p:nvSpPr>
          <p:cNvPr id="3" name="Content Placeholder 2">
            <a:extLst>
              <a:ext uri="{FF2B5EF4-FFF2-40B4-BE49-F238E27FC236}">
                <a16:creationId xmlns:a16="http://schemas.microsoft.com/office/drawing/2014/main" id="{D7611452-D73A-4A6B-B322-0F934B754B4F}"/>
              </a:ext>
            </a:extLst>
          </p:cNvPr>
          <p:cNvSpPr>
            <a:spLocks noGrp="1"/>
          </p:cNvSpPr>
          <p:nvPr>
            <p:ph idx="1"/>
          </p:nvPr>
        </p:nvSpPr>
        <p:spPr/>
        <p:txBody>
          <a:bodyPr/>
          <a:lstStyle/>
          <a:p>
            <a:r>
              <a:rPr lang="en-US" dirty="0"/>
              <a:t>Implementing the constructors calls the base class constructor</a:t>
            </a:r>
          </a:p>
          <a:p>
            <a:pPr marL="857250" lvl="2" indent="0">
              <a:buNone/>
            </a:pPr>
            <a:r>
              <a:rPr lang="en-US" sz="1500" dirty="0" err="1">
                <a:latin typeface="Consolas" panose="020B0609020204030204" pitchFamily="49" charset="0"/>
              </a:rPr>
              <a:t>int_domain_error</a:t>
            </a:r>
            <a:r>
              <a:rPr lang="en-US" sz="1500" dirty="0">
                <a:latin typeface="Consolas" panose="020B0609020204030204" pitchFamily="49" charset="0"/>
              </a:rPr>
              <a:t>::</a:t>
            </a:r>
            <a:r>
              <a:rPr lang="en-US" sz="1500" dirty="0" err="1">
                <a:latin typeface="Consolas" panose="020B0609020204030204" pitchFamily="49" charset="0"/>
              </a:rPr>
              <a:t>int_domain_error</a:t>
            </a:r>
            <a:r>
              <a:rPr lang="en-US" sz="1500" dirty="0">
                <a:latin typeface="Consolas" panose="020B0609020204030204" pitchFamily="49" charset="0"/>
              </a:rPr>
              <a:t>( char const *</a:t>
            </a:r>
            <a:r>
              <a:rPr lang="en-US" sz="1500" dirty="0" err="1">
                <a:latin typeface="Consolas" panose="020B0609020204030204" pitchFamily="49" charset="0"/>
              </a:rPr>
              <a:t>new_what_arg</a:t>
            </a:r>
            <a:r>
              <a:rPr lang="en-US" sz="1500" dirty="0">
                <a:latin typeface="Consolas" panose="020B0609020204030204" pitchFamily="49" charset="0"/>
              </a:rPr>
              <a:t>,</a:t>
            </a:r>
          </a:p>
          <a:p>
            <a:pPr marL="857250" lvl="2" indent="0">
              <a:buNone/>
            </a:pPr>
            <a:r>
              <a:rPr lang="en-US" sz="1500" dirty="0">
                <a:latin typeface="Consolas" panose="020B0609020204030204" pitchFamily="49" charset="0"/>
              </a:rPr>
              <a:t>                                    int         </a:t>
            </a:r>
            <a:r>
              <a:rPr lang="en-US" sz="1500" dirty="0" err="1">
                <a:latin typeface="Consolas" panose="020B0609020204030204" pitchFamily="49" charset="0"/>
              </a:rPr>
              <a:t>new_value</a:t>
            </a:r>
            <a:r>
              <a:rPr lang="en-US" sz="1500" dirty="0">
                <a:latin typeface="Consolas" panose="020B0609020204030204" pitchFamily="49" charset="0"/>
              </a:rPr>
              <a:t> ):</a:t>
            </a:r>
          </a:p>
          <a:p>
            <a:pPr marL="857250" lvl="2" indent="0">
              <a:buNone/>
            </a:pPr>
            <a:r>
              <a:rPr lang="en-US" sz="1500" dirty="0">
                <a:latin typeface="Consolas" panose="020B0609020204030204" pitchFamily="49" charset="0"/>
              </a:rPr>
              <a:t>std::</a:t>
            </a:r>
            <a:r>
              <a:rPr lang="en-US" sz="1500" dirty="0" err="1">
                <a:latin typeface="Consolas" panose="020B0609020204030204" pitchFamily="49" charset="0"/>
              </a:rPr>
              <a:t>domain_error</a:t>
            </a:r>
            <a:r>
              <a:rPr lang="en-US" sz="1500" dirty="0">
                <a:latin typeface="Consolas" panose="020B0609020204030204" pitchFamily="49" charset="0"/>
              </a:rPr>
              <a:t>{ </a:t>
            </a:r>
            <a:r>
              <a:rPr lang="en-US" sz="1500" dirty="0" err="1">
                <a:latin typeface="Consolas" panose="020B0609020204030204" pitchFamily="49" charset="0"/>
              </a:rPr>
              <a:t>new_what_arg</a:t>
            </a:r>
            <a:r>
              <a:rPr lang="en-US" sz="1500" dirty="0">
                <a:latin typeface="Consolas" panose="020B0609020204030204" pitchFamily="49" charset="0"/>
              </a:rPr>
              <a:t> },</a:t>
            </a:r>
          </a:p>
          <a:p>
            <a:pPr marL="857250" lvl="2" indent="0">
              <a:buNone/>
            </a:pPr>
            <a:r>
              <a:rPr lang="en-US" sz="1500" dirty="0">
                <a:latin typeface="Consolas" panose="020B0609020204030204" pitchFamily="49" charset="0"/>
              </a:rPr>
              <a:t>value_{ </a:t>
            </a:r>
            <a:r>
              <a:rPr lang="en-US" sz="1500" dirty="0" err="1">
                <a:latin typeface="Consolas" panose="020B0609020204030204" pitchFamily="49" charset="0"/>
              </a:rPr>
              <a:t>new_value</a:t>
            </a:r>
            <a:r>
              <a:rPr lang="en-US" sz="1500" dirty="0">
                <a:latin typeface="Consolas" panose="020B0609020204030204" pitchFamily="49" charset="0"/>
              </a:rPr>
              <a:t> } {</a:t>
            </a:r>
          </a:p>
          <a:p>
            <a:pPr marL="857250" lvl="2" indent="0">
              <a:buNone/>
            </a:pPr>
            <a:r>
              <a:rPr lang="en-US" sz="1500" dirty="0">
                <a:latin typeface="Consolas" panose="020B0609020204030204" pitchFamily="49" charset="0"/>
              </a:rPr>
              <a:t>    // Empty constructor</a:t>
            </a:r>
          </a:p>
          <a:p>
            <a:pPr marL="857250" lvl="2" indent="0">
              <a:buNone/>
            </a:pPr>
            <a:r>
              <a:rPr lang="en-US" sz="1500" dirty="0">
                <a:latin typeface="Consolas" panose="020B0609020204030204" pitchFamily="49" charset="0"/>
              </a:rPr>
              <a:t>}</a:t>
            </a:r>
          </a:p>
          <a:p>
            <a:pPr marL="857250" lvl="2" indent="0">
              <a:buNone/>
            </a:pPr>
            <a:endParaRPr lang="en-US" sz="1500" dirty="0">
              <a:latin typeface="Consolas" panose="020B0609020204030204" pitchFamily="49" charset="0"/>
            </a:endParaRPr>
          </a:p>
          <a:p>
            <a:pPr marL="857250" lvl="2" indent="0">
              <a:buNone/>
            </a:pPr>
            <a:r>
              <a:rPr lang="en-US" sz="1500" dirty="0" err="1">
                <a:latin typeface="Consolas" panose="020B0609020204030204" pitchFamily="49" charset="0"/>
              </a:rPr>
              <a:t>int_domain_error</a:t>
            </a:r>
            <a:r>
              <a:rPr lang="en-US" sz="1500" dirty="0">
                <a:latin typeface="Consolas" panose="020B0609020204030204" pitchFamily="49" charset="0"/>
              </a:rPr>
              <a:t>::</a:t>
            </a:r>
            <a:r>
              <a:rPr lang="en-US" sz="1500" dirty="0" err="1">
                <a:latin typeface="Consolas" panose="020B0609020204030204" pitchFamily="49" charset="0"/>
              </a:rPr>
              <a:t>int_domain_error</a:t>
            </a:r>
            <a:r>
              <a:rPr lang="en-US" sz="1500" dirty="0">
                <a:latin typeface="Consolas" panose="020B0609020204030204" pitchFamily="49" charset="0"/>
              </a:rPr>
              <a:t>( std::string const &amp;</a:t>
            </a:r>
            <a:r>
              <a:rPr lang="en-US" sz="1500" dirty="0" err="1">
                <a:latin typeface="Consolas" panose="020B0609020204030204" pitchFamily="49" charset="0"/>
              </a:rPr>
              <a:t>new_what_arg</a:t>
            </a:r>
            <a:r>
              <a:rPr lang="en-US" sz="1500" dirty="0">
                <a:latin typeface="Consolas" panose="020B0609020204030204" pitchFamily="49" charset="0"/>
              </a:rPr>
              <a:t>,</a:t>
            </a:r>
          </a:p>
          <a:p>
            <a:pPr marL="857250" lvl="2" indent="0">
              <a:buNone/>
            </a:pPr>
            <a:r>
              <a:rPr lang="en-US" sz="1500" dirty="0">
                <a:latin typeface="Consolas" panose="020B0609020204030204" pitchFamily="49" charset="0"/>
              </a:rPr>
              <a:t>                                    int                </a:t>
            </a:r>
            <a:r>
              <a:rPr lang="en-US" sz="1500" dirty="0" err="1">
                <a:latin typeface="Consolas" panose="020B0609020204030204" pitchFamily="49" charset="0"/>
              </a:rPr>
              <a:t>new_value</a:t>
            </a:r>
            <a:r>
              <a:rPr lang="en-US" sz="1500" dirty="0">
                <a:latin typeface="Consolas" panose="020B0609020204030204" pitchFamily="49" charset="0"/>
              </a:rPr>
              <a:t> ):</a:t>
            </a:r>
          </a:p>
          <a:p>
            <a:pPr marL="857250" lvl="2" indent="0">
              <a:buNone/>
            </a:pPr>
            <a:r>
              <a:rPr lang="en-US" sz="1500" dirty="0">
                <a:latin typeface="Consolas" panose="020B0609020204030204" pitchFamily="49" charset="0"/>
              </a:rPr>
              <a:t>std::</a:t>
            </a:r>
            <a:r>
              <a:rPr lang="en-US" sz="1500" dirty="0" err="1">
                <a:latin typeface="Consolas" panose="020B0609020204030204" pitchFamily="49" charset="0"/>
              </a:rPr>
              <a:t>domain_error</a:t>
            </a:r>
            <a:r>
              <a:rPr lang="en-US" sz="1500" dirty="0">
                <a:latin typeface="Consolas" panose="020B0609020204030204" pitchFamily="49" charset="0"/>
              </a:rPr>
              <a:t>{ </a:t>
            </a:r>
            <a:r>
              <a:rPr lang="en-US" sz="1500" dirty="0" err="1">
                <a:latin typeface="Consolas" panose="020B0609020204030204" pitchFamily="49" charset="0"/>
              </a:rPr>
              <a:t>new_what_arg</a:t>
            </a:r>
            <a:r>
              <a:rPr lang="en-US" sz="1500" dirty="0">
                <a:latin typeface="Consolas" panose="020B0609020204030204" pitchFamily="49" charset="0"/>
              </a:rPr>
              <a:t> },</a:t>
            </a:r>
          </a:p>
          <a:p>
            <a:pPr marL="857250" lvl="2" indent="0">
              <a:buNone/>
            </a:pPr>
            <a:r>
              <a:rPr lang="en-US" sz="1500" dirty="0">
                <a:latin typeface="Consolas" panose="020B0609020204030204" pitchFamily="49" charset="0"/>
              </a:rPr>
              <a:t>value_{ </a:t>
            </a:r>
            <a:r>
              <a:rPr lang="en-US" sz="1500" dirty="0" err="1">
                <a:latin typeface="Consolas" panose="020B0609020204030204" pitchFamily="49" charset="0"/>
              </a:rPr>
              <a:t>new_value</a:t>
            </a:r>
            <a:r>
              <a:rPr lang="en-US" sz="1500" dirty="0">
                <a:latin typeface="Consolas" panose="020B0609020204030204" pitchFamily="49" charset="0"/>
              </a:rPr>
              <a:t> } {</a:t>
            </a:r>
          </a:p>
          <a:p>
            <a:pPr marL="857250" lvl="2" indent="0">
              <a:buNone/>
            </a:pPr>
            <a:r>
              <a:rPr lang="en-US" sz="1500" dirty="0">
                <a:latin typeface="Consolas" panose="020B0609020204030204" pitchFamily="49" charset="0"/>
              </a:rPr>
              <a:t>    // Empty constructor</a:t>
            </a:r>
          </a:p>
          <a:p>
            <a:pPr marL="857250" lvl="2" indent="0">
              <a:buNone/>
            </a:pPr>
            <a:r>
              <a:rPr lang="en-US" sz="1500" dirty="0">
                <a:latin typeface="Consolas" panose="020B0609020204030204" pitchFamily="49" charset="0"/>
              </a:rPr>
              <a:t>}</a:t>
            </a:r>
          </a:p>
        </p:txBody>
      </p:sp>
      <p:pic>
        <p:nvPicPr>
          <p:cNvPr id="4" name="Audio 3">
            <a:hlinkClick r:id="" action="ppaction://media"/>
            <a:extLst>
              <a:ext uri="{FF2B5EF4-FFF2-40B4-BE49-F238E27FC236}">
                <a16:creationId xmlns:a16="http://schemas.microsoft.com/office/drawing/2014/main" id="{E0921B9F-2BA0-4D4D-90E2-8E2BA4FFB02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73508154"/>
      </p:ext>
    </p:extLst>
  </p:cSld>
  <p:clrMapOvr>
    <a:masterClrMapping/>
  </p:clrMapOvr>
  <mc:AlternateContent xmlns:mc="http://schemas.openxmlformats.org/markup-compatibility/2006">
    <mc:Choice xmlns:p14="http://schemas.microsoft.com/office/powerpoint/2010/main" Requires="p14">
      <p:transition spd="slow" p14:dur="2000" advTm="31377"/>
    </mc:Choice>
    <mc:Fallback>
      <p:transition spd="slow" advTm="31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7FF30-113D-4CA3-BD34-77EB6F7E4DB6}"/>
              </a:ext>
            </a:extLst>
          </p:cNvPr>
          <p:cNvSpPr>
            <a:spLocks noGrp="1"/>
          </p:cNvSpPr>
          <p:nvPr>
            <p:ph type="title"/>
          </p:nvPr>
        </p:nvSpPr>
        <p:spPr/>
        <p:txBody>
          <a:bodyPr/>
          <a:lstStyle/>
          <a:p>
            <a:r>
              <a:rPr lang="en-US" dirty="0"/>
              <a:t>A derived exception class</a:t>
            </a:r>
          </a:p>
        </p:txBody>
      </p:sp>
      <p:sp>
        <p:nvSpPr>
          <p:cNvPr id="3" name="Content Placeholder 2">
            <a:extLst>
              <a:ext uri="{FF2B5EF4-FFF2-40B4-BE49-F238E27FC236}">
                <a16:creationId xmlns:a16="http://schemas.microsoft.com/office/drawing/2014/main" id="{D7611452-D73A-4A6B-B322-0F934B754B4F}"/>
              </a:ext>
            </a:extLst>
          </p:cNvPr>
          <p:cNvSpPr>
            <a:spLocks noGrp="1"/>
          </p:cNvSpPr>
          <p:nvPr>
            <p:ph idx="1"/>
          </p:nvPr>
        </p:nvSpPr>
        <p:spPr/>
        <p:txBody>
          <a:bodyPr/>
          <a:lstStyle/>
          <a:p>
            <a:r>
              <a:rPr lang="en-US" dirty="0"/>
              <a:t>We will also override </a:t>
            </a:r>
            <a:r>
              <a:rPr lang="en-US" dirty="0">
                <a:latin typeface="Consolas" panose="020B0609020204030204" pitchFamily="49" charset="0"/>
              </a:rPr>
              <a:t>what()</a:t>
            </a:r>
            <a:r>
              <a:rPr lang="en-US" dirty="0"/>
              <a:t> and implement the </a:t>
            </a:r>
            <a:r>
              <a:rPr lang="en-US" dirty="0">
                <a:latin typeface="Consolas" panose="020B0609020204030204" pitchFamily="49" charset="0"/>
              </a:rPr>
              <a:t>value()</a:t>
            </a:r>
            <a:r>
              <a:rPr lang="en-US" dirty="0"/>
              <a:t> member function</a:t>
            </a:r>
          </a:p>
          <a:p>
            <a:pPr marL="857250" lvl="2" indent="0">
              <a:buNone/>
            </a:pPr>
            <a:r>
              <a:rPr lang="en-US" sz="1500" dirty="0">
                <a:latin typeface="Consolas" panose="020B0609020204030204" pitchFamily="49" charset="0"/>
              </a:rPr>
              <a:t>char const *</a:t>
            </a:r>
            <a:r>
              <a:rPr lang="en-US" sz="1500" dirty="0" err="1">
                <a:latin typeface="Consolas" panose="020B0609020204030204" pitchFamily="49" charset="0"/>
              </a:rPr>
              <a:t>int_domain_error</a:t>
            </a:r>
            <a:r>
              <a:rPr lang="en-US" sz="1500" dirty="0">
                <a:latin typeface="Consolas" panose="020B0609020204030204" pitchFamily="49" charset="0"/>
              </a:rPr>
              <a:t>::what() const </a:t>
            </a:r>
            <a:r>
              <a:rPr lang="en-US" sz="1500" dirty="0" err="1">
                <a:latin typeface="Consolas" panose="020B0609020204030204" pitchFamily="49" charset="0"/>
              </a:rPr>
              <a:t>noexcept</a:t>
            </a:r>
            <a:r>
              <a:rPr lang="en-US" sz="1500" dirty="0">
                <a:latin typeface="Consolas" panose="020B0609020204030204" pitchFamily="49" charset="0"/>
              </a:rPr>
              <a:t> {</a:t>
            </a:r>
          </a:p>
          <a:p>
            <a:pPr marL="857250" lvl="2" indent="0">
              <a:buNone/>
            </a:pPr>
            <a:r>
              <a:rPr lang="en-US" sz="1500" dirty="0">
                <a:latin typeface="Consolas" panose="020B0609020204030204" pitchFamily="49" charset="0"/>
              </a:rPr>
              <a:t>    std::clog &lt;&lt; " Logging: " &lt;&lt; std::</a:t>
            </a:r>
            <a:r>
              <a:rPr lang="en-US" sz="1500" dirty="0" err="1">
                <a:latin typeface="Consolas" panose="020B0609020204030204" pitchFamily="49" charset="0"/>
              </a:rPr>
              <a:t>domain_error</a:t>
            </a:r>
            <a:r>
              <a:rPr lang="en-US" sz="1500" dirty="0">
                <a:latin typeface="Consolas" panose="020B0609020204030204" pitchFamily="49" charset="0"/>
              </a:rPr>
              <a:t>::what()</a:t>
            </a:r>
          </a:p>
          <a:p>
            <a:pPr marL="857250" lvl="2" indent="0">
              <a:buNone/>
            </a:pPr>
            <a:r>
              <a:rPr lang="en-US" sz="1500" dirty="0">
                <a:latin typeface="Consolas" panose="020B0609020204030204" pitchFamily="49" charset="0"/>
              </a:rPr>
              <a:t>              &lt;&lt; ": " &lt;&lt; value() &lt;&lt; std::</a:t>
            </a:r>
            <a:r>
              <a:rPr lang="en-US" sz="1500" dirty="0" err="1">
                <a:latin typeface="Consolas" panose="020B0609020204030204" pitchFamily="49" charset="0"/>
              </a:rPr>
              <a:t>endl</a:t>
            </a:r>
            <a:r>
              <a:rPr lang="en-US" sz="1500" dirty="0">
                <a:latin typeface="Consolas" panose="020B0609020204030204" pitchFamily="49" charset="0"/>
              </a:rPr>
              <a:t>;</a:t>
            </a:r>
          </a:p>
          <a:p>
            <a:pPr marL="857250" lvl="2" indent="0">
              <a:buNone/>
            </a:pPr>
            <a:endParaRPr lang="en-US" sz="1500" dirty="0">
              <a:latin typeface="Consolas" panose="020B0609020204030204" pitchFamily="49" charset="0"/>
            </a:endParaRPr>
          </a:p>
          <a:p>
            <a:pPr marL="857250" lvl="2" indent="0">
              <a:buNone/>
            </a:pPr>
            <a:r>
              <a:rPr lang="en-US" sz="1500" dirty="0">
                <a:latin typeface="Consolas" panose="020B0609020204030204" pitchFamily="49" charset="0"/>
              </a:rPr>
              <a:t>    return std::</a:t>
            </a:r>
            <a:r>
              <a:rPr lang="en-US" sz="1500" dirty="0" err="1">
                <a:latin typeface="Consolas" panose="020B0609020204030204" pitchFamily="49" charset="0"/>
              </a:rPr>
              <a:t>domain_error</a:t>
            </a:r>
            <a:r>
              <a:rPr lang="en-US" sz="1500" dirty="0">
                <a:latin typeface="Consolas" panose="020B0609020204030204" pitchFamily="49" charset="0"/>
              </a:rPr>
              <a:t>::what();</a:t>
            </a:r>
          </a:p>
          <a:p>
            <a:pPr marL="857250" lvl="2" indent="0">
              <a:buNone/>
            </a:pPr>
            <a:r>
              <a:rPr lang="en-US" sz="1500" dirty="0">
                <a:latin typeface="Consolas" panose="020B0609020204030204" pitchFamily="49" charset="0"/>
              </a:rPr>
              <a:t>}</a:t>
            </a:r>
          </a:p>
          <a:p>
            <a:pPr marL="857250" lvl="2" indent="0">
              <a:buNone/>
            </a:pPr>
            <a:endParaRPr lang="en-US" sz="1500" dirty="0">
              <a:latin typeface="Consolas" panose="020B0609020204030204" pitchFamily="49" charset="0"/>
            </a:endParaRPr>
          </a:p>
          <a:p>
            <a:pPr marL="857250" lvl="2" indent="0">
              <a:buNone/>
            </a:pPr>
            <a:r>
              <a:rPr lang="en-US" sz="1500" dirty="0">
                <a:latin typeface="Consolas" panose="020B0609020204030204" pitchFamily="49" charset="0"/>
              </a:rPr>
              <a:t>int </a:t>
            </a:r>
            <a:r>
              <a:rPr lang="en-US" sz="1500" dirty="0" err="1">
                <a:latin typeface="Consolas" panose="020B0609020204030204" pitchFamily="49" charset="0"/>
              </a:rPr>
              <a:t>int_domain_error</a:t>
            </a:r>
            <a:r>
              <a:rPr lang="en-US" sz="1500" dirty="0">
                <a:latin typeface="Consolas" panose="020B0609020204030204" pitchFamily="49" charset="0"/>
              </a:rPr>
              <a:t>::value() const </a:t>
            </a:r>
            <a:r>
              <a:rPr lang="en-US" sz="1500" dirty="0" err="1">
                <a:latin typeface="Consolas" panose="020B0609020204030204" pitchFamily="49" charset="0"/>
              </a:rPr>
              <a:t>noexcept</a:t>
            </a:r>
            <a:r>
              <a:rPr lang="en-US" sz="1500" dirty="0">
                <a:latin typeface="Consolas" panose="020B0609020204030204" pitchFamily="49" charset="0"/>
              </a:rPr>
              <a:t> {</a:t>
            </a:r>
          </a:p>
          <a:p>
            <a:pPr marL="857250" lvl="2" indent="0">
              <a:buNone/>
            </a:pPr>
            <a:r>
              <a:rPr lang="en-US" sz="1500" dirty="0">
                <a:latin typeface="Consolas" panose="020B0609020204030204" pitchFamily="49" charset="0"/>
              </a:rPr>
              <a:t>    return value_;</a:t>
            </a:r>
          </a:p>
          <a:p>
            <a:pPr marL="857250" lvl="2" indent="0">
              <a:buNone/>
            </a:pPr>
            <a:r>
              <a:rPr lang="en-US" sz="1500" dirty="0">
                <a:latin typeface="Consolas" panose="020B0609020204030204" pitchFamily="49" charset="0"/>
              </a:rPr>
              <a:t>}</a:t>
            </a:r>
          </a:p>
        </p:txBody>
      </p:sp>
      <p:pic>
        <p:nvPicPr>
          <p:cNvPr id="4" name="Audio 3">
            <a:hlinkClick r:id="" action="ppaction://media"/>
            <a:extLst>
              <a:ext uri="{FF2B5EF4-FFF2-40B4-BE49-F238E27FC236}">
                <a16:creationId xmlns:a16="http://schemas.microsoft.com/office/drawing/2014/main" id="{5E8ECDBA-2D2B-4ED3-BCD7-8AB0D216725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44054897"/>
      </p:ext>
    </p:extLst>
  </p:cSld>
  <p:clrMapOvr>
    <a:masterClrMapping/>
  </p:clrMapOvr>
  <mc:AlternateContent xmlns:mc="http://schemas.openxmlformats.org/markup-compatibility/2006">
    <mc:Choice xmlns:p14="http://schemas.microsoft.com/office/powerpoint/2010/main" Requires="p14">
      <p:transition spd="slow" p14:dur="2000" advTm="68712"/>
    </mc:Choice>
    <mc:Fallback>
      <p:transition spd="slow" advTm="68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3|34"/>
</p:tagLst>
</file>

<file path=ppt/tags/tag10.xml><?xml version="1.0" encoding="utf-8"?>
<p:tagLst xmlns:a="http://schemas.openxmlformats.org/drawingml/2006/main" xmlns:r="http://schemas.openxmlformats.org/officeDocument/2006/relationships" xmlns:p="http://schemas.openxmlformats.org/presentationml/2006/main">
  <p:tag name="TIMING" val="|13.2|54.1"/>
</p:tagLst>
</file>

<file path=ppt/tags/tag11.xml><?xml version="1.0" encoding="utf-8"?>
<p:tagLst xmlns:a="http://schemas.openxmlformats.org/drawingml/2006/main" xmlns:r="http://schemas.openxmlformats.org/officeDocument/2006/relationships" xmlns:p="http://schemas.openxmlformats.org/presentationml/2006/main">
  <p:tag name="TIMING" val="|3.2|79.6"/>
</p:tagLst>
</file>

<file path=ppt/tags/tag12.xml><?xml version="1.0" encoding="utf-8"?>
<p:tagLst xmlns:a="http://schemas.openxmlformats.org/drawingml/2006/main" xmlns:r="http://schemas.openxmlformats.org/officeDocument/2006/relationships" xmlns:p="http://schemas.openxmlformats.org/presentationml/2006/main">
  <p:tag name="TIMING" val="|3.9|23.7"/>
</p:tagLst>
</file>

<file path=ppt/tags/tag13.xml><?xml version="1.0" encoding="utf-8"?>
<p:tagLst xmlns:a="http://schemas.openxmlformats.org/drawingml/2006/main" xmlns:r="http://schemas.openxmlformats.org/officeDocument/2006/relationships" xmlns:p="http://schemas.openxmlformats.org/presentationml/2006/main">
  <p:tag name="TIMING" val="|17.4|10.2|28.2"/>
</p:tagLst>
</file>

<file path=ppt/tags/tag14.xml><?xml version="1.0" encoding="utf-8"?>
<p:tagLst xmlns:a="http://schemas.openxmlformats.org/drawingml/2006/main" xmlns:r="http://schemas.openxmlformats.org/officeDocument/2006/relationships" xmlns:p="http://schemas.openxmlformats.org/presentationml/2006/main">
  <p:tag name="TIMING" val="|21.7"/>
</p:tagLst>
</file>

<file path=ppt/tags/tag15.xml><?xml version="1.0" encoding="utf-8"?>
<p:tagLst xmlns:a="http://schemas.openxmlformats.org/drawingml/2006/main" xmlns:r="http://schemas.openxmlformats.org/officeDocument/2006/relationships" xmlns:p="http://schemas.openxmlformats.org/presentationml/2006/main">
  <p:tag name="TIMING" val="|18.3|39.1|49.8|70.1"/>
</p:tagLst>
</file>

<file path=ppt/tags/tag16.xml><?xml version="1.0" encoding="utf-8"?>
<p:tagLst xmlns:a="http://schemas.openxmlformats.org/drawingml/2006/main" xmlns:r="http://schemas.openxmlformats.org/officeDocument/2006/relationships" xmlns:p="http://schemas.openxmlformats.org/presentationml/2006/main">
  <p:tag name="TIMING" val="|32.7"/>
</p:tagLst>
</file>

<file path=ppt/tags/tag2.xml><?xml version="1.0" encoding="utf-8"?>
<p:tagLst xmlns:a="http://schemas.openxmlformats.org/drawingml/2006/main" xmlns:r="http://schemas.openxmlformats.org/officeDocument/2006/relationships" xmlns:p="http://schemas.openxmlformats.org/presentationml/2006/main">
  <p:tag name="TIMING" val="|20.7|13.6|10.7|22.7"/>
</p:tagLst>
</file>

<file path=ppt/tags/tag3.xml><?xml version="1.0" encoding="utf-8"?>
<p:tagLst xmlns:a="http://schemas.openxmlformats.org/drawingml/2006/main" xmlns:r="http://schemas.openxmlformats.org/officeDocument/2006/relationships" xmlns:p="http://schemas.openxmlformats.org/presentationml/2006/main">
  <p:tag name="TIMING" val="|18.2|23.7|9|9.5|10.4"/>
</p:tagLst>
</file>

<file path=ppt/tags/tag4.xml><?xml version="1.0" encoding="utf-8"?>
<p:tagLst xmlns:a="http://schemas.openxmlformats.org/drawingml/2006/main" xmlns:r="http://schemas.openxmlformats.org/officeDocument/2006/relationships" xmlns:p="http://schemas.openxmlformats.org/presentationml/2006/main">
  <p:tag name="TIMING" val="|41.1"/>
</p:tagLst>
</file>

<file path=ppt/tags/tag5.xml><?xml version="1.0" encoding="utf-8"?>
<p:tagLst xmlns:a="http://schemas.openxmlformats.org/drawingml/2006/main" xmlns:r="http://schemas.openxmlformats.org/officeDocument/2006/relationships" xmlns:p="http://schemas.openxmlformats.org/presentationml/2006/main">
  <p:tag name="TIMING" val="|9.5"/>
</p:tagLst>
</file>

<file path=ppt/tags/tag6.xml><?xml version="1.0" encoding="utf-8"?>
<p:tagLst xmlns:a="http://schemas.openxmlformats.org/drawingml/2006/main" xmlns:r="http://schemas.openxmlformats.org/officeDocument/2006/relationships" xmlns:p="http://schemas.openxmlformats.org/presentationml/2006/main">
  <p:tag name="TIMING" val="|41.1"/>
</p:tagLst>
</file>

<file path=ppt/tags/tag7.xml><?xml version="1.0" encoding="utf-8"?>
<p:tagLst xmlns:a="http://schemas.openxmlformats.org/drawingml/2006/main" xmlns:r="http://schemas.openxmlformats.org/officeDocument/2006/relationships" xmlns:p="http://schemas.openxmlformats.org/presentationml/2006/main">
  <p:tag name="TIMING" val="|41.1"/>
</p:tagLst>
</file>

<file path=ppt/tags/tag8.xml><?xml version="1.0" encoding="utf-8"?>
<p:tagLst xmlns:a="http://schemas.openxmlformats.org/drawingml/2006/main" xmlns:r="http://schemas.openxmlformats.org/officeDocument/2006/relationships" xmlns:p="http://schemas.openxmlformats.org/presentationml/2006/main">
  <p:tag name="TIMING" val="|15.2|22"/>
</p:tagLst>
</file>

<file path=ppt/tags/tag9.xml><?xml version="1.0" encoding="utf-8"?>
<p:tagLst xmlns:a="http://schemas.openxmlformats.org/drawingml/2006/main" xmlns:r="http://schemas.openxmlformats.org/officeDocument/2006/relationships" xmlns:p="http://schemas.openxmlformats.org/presentationml/2006/main">
  <p:tag name="TIMING" val="|27.3"/>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103096</TotalTime>
  <Words>2323</Words>
  <Application>Microsoft Office PowerPoint</Application>
  <PresentationFormat>On-screen Show (4:3)</PresentationFormat>
  <Paragraphs>301</Paragraphs>
  <Slides>24</Slides>
  <Notes>0</Notes>
  <HiddenSlides>0</HiddenSlides>
  <MMClips>24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Consolas</vt:lpstr>
      <vt:lpstr>Constantia</vt:lpstr>
      <vt:lpstr>Georgia</vt:lpstr>
      <vt:lpstr>Times New Roman</vt:lpstr>
      <vt:lpstr>Custom Design</vt:lpstr>
      <vt:lpstr>Exception classes and polymorphism</vt:lpstr>
      <vt:lpstr>Outline</vt:lpstr>
      <vt:lpstr>A recap so far</vt:lpstr>
      <vt:lpstr>Exceptions</vt:lpstr>
      <vt:lpstr>Why two branches?</vt:lpstr>
      <vt:lpstr>Deriving from an exception class</vt:lpstr>
      <vt:lpstr>A derived exception class</vt:lpstr>
      <vt:lpstr>A derived exception class</vt:lpstr>
      <vt:lpstr>A derived exception class</vt:lpstr>
      <vt:lpstr>Using our derived class</vt:lpstr>
      <vt:lpstr>Catching an int_domain_error</vt:lpstr>
      <vt:lpstr>Catching a std::domain_error</vt:lpstr>
      <vt:lpstr>Catching a std::domain_error</vt:lpstr>
      <vt:lpstr>Catching a std::logic_error</vt:lpstr>
      <vt:lpstr>Catching a std::exception</vt:lpstr>
      <vt:lpstr>Example classes</vt:lpstr>
      <vt:lpstr>Example classes</vt:lpstr>
      <vt:lpstr>Example classes</vt:lpstr>
      <vt:lpstr>Polymorphism</vt:lpstr>
      <vt:lpstr>Polymorphism</vt:lpstr>
      <vt:lpstr>Summary</vt:lpstr>
      <vt:lpstr>References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cp:lastModifiedBy>
  <cp:revision>1791</cp:revision>
  <dcterms:created xsi:type="dcterms:W3CDTF">2009-09-11T23:00:44Z</dcterms:created>
  <dcterms:modified xsi:type="dcterms:W3CDTF">2020-11-23T09:49:39Z</dcterms:modified>
</cp:coreProperties>
</file>